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8" r:id="rId2"/>
    <p:sldMasterId id="2147483686" r:id="rId3"/>
  </p:sldMasterIdLst>
  <p:notesMasterIdLst>
    <p:notesMasterId r:id="rId20"/>
  </p:notesMasterIdLst>
  <p:sldIdLst>
    <p:sldId id="256" r:id="rId4"/>
    <p:sldId id="261" r:id="rId5"/>
    <p:sldId id="264" r:id="rId6"/>
    <p:sldId id="265" r:id="rId7"/>
    <p:sldId id="267" r:id="rId8"/>
    <p:sldId id="271" r:id="rId9"/>
    <p:sldId id="266" r:id="rId10"/>
    <p:sldId id="268" r:id="rId11"/>
    <p:sldId id="272" r:id="rId12"/>
    <p:sldId id="259" r:id="rId13"/>
    <p:sldId id="269" r:id="rId14"/>
    <p:sldId id="273" r:id="rId15"/>
    <p:sldId id="270" r:id="rId16"/>
    <p:sldId id="262" r:id="rId17"/>
    <p:sldId id="263" r:id="rId18"/>
    <p:sldId id="274" r:id="rId19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67368" autoAdjust="0"/>
  </p:normalViewPr>
  <p:slideViewPr>
    <p:cSldViewPr>
      <p:cViewPr varScale="1">
        <p:scale>
          <a:sx n="77" d="100"/>
          <a:sy n="77" d="100"/>
        </p:scale>
        <p:origin x="260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2020-05-14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020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a.se/download/18.74b676316f1a92ef84a3a3/1579253391757/Vagledning-2020-01-16-rattssaker-examination.pdf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Passet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I </a:t>
            </a:r>
            <a:r>
              <a:rPr lang="en-US" dirty="0" err="1"/>
              <a:t>första</a:t>
            </a:r>
            <a:r>
              <a:rPr lang="en-US" dirty="0"/>
              <a:t> hand till </a:t>
            </a:r>
            <a:r>
              <a:rPr lang="en-US" dirty="0" err="1"/>
              <a:t>för</a:t>
            </a:r>
            <a:r>
              <a:rPr lang="en-US" dirty="0"/>
              <a:t> SU </a:t>
            </a:r>
            <a:r>
              <a:rPr lang="en-US" dirty="0" err="1"/>
              <a:t>medarbetare</a:t>
            </a:r>
            <a:r>
              <a:rPr lang="en-US" dirty="0"/>
              <a:t> men vi </a:t>
            </a:r>
            <a:r>
              <a:rPr lang="en-US" dirty="0" err="1"/>
              <a:t>välkomnar</a:t>
            </a:r>
            <a:r>
              <a:rPr lang="en-US" dirty="0"/>
              <a:t> </a:t>
            </a:r>
            <a:r>
              <a:rPr lang="en-US" dirty="0" err="1"/>
              <a:t>andra</a:t>
            </a:r>
            <a:r>
              <a:rPr lang="en-US" dirty="0"/>
              <a:t>. </a:t>
            </a:r>
            <a:r>
              <a:rPr lang="en-US" dirty="0" err="1"/>
              <a:t>Respektive</a:t>
            </a:r>
            <a:r>
              <a:rPr lang="en-US" dirty="0"/>
              <a:t> </a:t>
            </a:r>
            <a:r>
              <a:rPr lang="en-US" dirty="0" err="1"/>
              <a:t>regler</a:t>
            </a:r>
            <a:r>
              <a:rPr lang="en-US" dirty="0"/>
              <a:t> </a:t>
            </a:r>
            <a:r>
              <a:rPr lang="en-US" dirty="0" err="1"/>
              <a:t>gäller</a:t>
            </a:r>
            <a:r>
              <a:rPr lang="en-US" dirty="0"/>
              <a:t> hos </a:t>
            </a:r>
            <a:r>
              <a:rPr lang="en-US" dirty="0" err="1"/>
              <a:t>er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https://www.uka.se/download/18.74b676316f1a92ef84a3a3/1579253391757/Vagledning-2020-01-16-rattssaker-examination.pdf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0917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Detta</a:t>
            </a:r>
            <a:r>
              <a:rPr lang="en-US" dirty="0"/>
              <a:t> </a:t>
            </a:r>
            <a:r>
              <a:rPr lang="en-US" dirty="0" err="1"/>
              <a:t>delas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7441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571625"/>
            <a:ext cx="7258050" cy="5286375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CAD0FF4-D49C-43BC-9119-4EF626B6C9BA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GB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Redigera format för bakgrundstext
Nivå två
Nivå tre
Nivå fyra
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8B0-0D26-4236-93F3-5803B98259AA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B277-EB7D-4555-93E9-632DD97DDC9D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F56C-8DD4-4518-B195-372A8CB95D71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Redigera format för bakgrundstext
Nivå två
Nivå tre
Nivå fyra
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B2B1-052C-4B1A-893D-771DF8B39875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E2C68-A447-4207-AC49-529F7E83D889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CAD0FF4-D49C-43BC-9119-4EF626B6C9BA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GB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8B0-0D26-4236-93F3-5803B98259AA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B277-EB7D-4555-93E9-632DD97DDC9D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F56C-8DD4-4518-B195-372A8CB95D71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B2B1-052C-4B1A-893D-771DF8B39875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E2C68-A447-4207-AC49-529F7E83D889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CAD0FF4-D49C-43BC-9119-4EF626B6C9BA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en-GB"/>
              <a:t>/Name Name,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8B0-0D26-4236-93F3-5803B98259AA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apti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B277-EB7D-4555-93E9-632DD97DDC9D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F56C-8DD4-4518-B195-372A8CB95D71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B2B1-052C-4B1A-893D-771DF8B39875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E2C68-A447-4207-AC49-529F7E83D889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AEFE5D8C-6658-4CE8-AFEF-D97C75A23B81}" type="datetime1">
              <a:rPr lang="en-GB" smtClean="0"/>
              <a:pPr/>
              <a:t>14/05/2020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/>
              <a:t>Klicka här för att ändra format</a:t>
            </a:r>
            <a:endParaRPr lang="en-GB"/>
          </a:p>
        </p:txBody>
      </p:sp>
      <p:pic>
        <p:nvPicPr>
          <p:cNvPr id="11" name="Picture 10" descr="logo-org-engelsk_rgb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7732800" y="288000"/>
            <a:ext cx="1062230" cy="10637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3" r:id="rId5"/>
    <p:sldLayoutId id="2147483661" r:id="rId6"/>
    <p:sldLayoutId id="214748365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AEFE5D8C-6658-4CE8-AFEF-D97C75A23B81}" type="datetime1">
              <a:rPr lang="en-GB" smtClean="0"/>
              <a:pPr/>
              <a:t>14/05/2020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 descr="logo-org-engelsk_rgb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7732800" y="288000"/>
            <a:ext cx="1062230" cy="10637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AEFE5D8C-6658-4CE8-AFEF-D97C75A23B81}" type="datetime1">
              <a:rPr lang="en-GB" smtClean="0"/>
              <a:pPr/>
              <a:t>14/05/2020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GB" dirty="0"/>
              <a:t>/Name </a:t>
            </a:r>
            <a:r>
              <a:rPr lang="en-GB" dirty="0" err="1"/>
              <a:t>Name</a:t>
            </a:r>
            <a:r>
              <a:rPr lang="en-GB" dirty="0"/>
              <a:t>, Institution or similar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 descr="logo-org-engelsk_rgb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7732800" y="288000"/>
            <a:ext cx="1062230" cy="10637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268760"/>
            <a:ext cx="7848872" cy="2736304"/>
          </a:xfrm>
        </p:spPr>
        <p:txBody>
          <a:bodyPr>
            <a:normAutofit/>
          </a:bodyPr>
          <a:lstStyle/>
          <a:p>
            <a:r>
              <a:rPr lang="en-GB" dirty="0" err="1"/>
              <a:t>Rättssäker</a:t>
            </a:r>
            <a:r>
              <a:rPr lang="en-GB" dirty="0"/>
              <a:t> examination</a:t>
            </a:r>
            <a:br>
              <a:rPr lang="en-GB" dirty="0"/>
            </a:br>
            <a:r>
              <a:rPr lang="en-GB" dirty="0" err="1"/>
              <a:t>Juridiska</a:t>
            </a:r>
            <a:r>
              <a:rPr lang="en-GB" dirty="0"/>
              <a:t>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dirty="0" err="1"/>
              <a:t>pedagogiska</a:t>
            </a:r>
            <a:r>
              <a:rPr lang="en-GB" dirty="0"/>
              <a:t> </a:t>
            </a:r>
            <a:r>
              <a:rPr lang="en-GB" dirty="0" err="1"/>
              <a:t>dimensioner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Annelie</a:t>
            </a:r>
            <a:r>
              <a:rPr lang="en-GB" dirty="0"/>
              <a:t> </a:t>
            </a:r>
            <a:r>
              <a:rPr lang="en-GB" dirty="0" err="1"/>
              <a:t>Gunnerstad</a:t>
            </a:r>
            <a:r>
              <a:rPr lang="en-GB" dirty="0"/>
              <a:t> (</a:t>
            </a:r>
            <a:r>
              <a:rPr lang="en-GB" dirty="0" err="1"/>
              <a:t>Juridicum</a:t>
            </a:r>
            <a:r>
              <a:rPr lang="en-GB" dirty="0"/>
              <a:t>) &amp; </a:t>
            </a:r>
          </a:p>
          <a:p>
            <a:r>
              <a:rPr lang="en-GB" dirty="0"/>
              <a:t>Cormac McGrath (</a:t>
            </a:r>
            <a:r>
              <a:rPr lang="en-GB" dirty="0" err="1"/>
              <a:t>CeUL</a:t>
            </a:r>
            <a:r>
              <a:rPr lang="en-GB" dirty="0"/>
              <a:t>, IPD)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6850800" cy="795600"/>
          </a:xfrm>
        </p:spPr>
        <p:txBody>
          <a:bodyPr/>
          <a:lstStyle/>
          <a:p>
            <a:r>
              <a:rPr lang="en-US" dirty="0" err="1"/>
              <a:t>Överblick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7175256" cy="4394000"/>
          </a:xfrm>
        </p:spPr>
        <p:txBody>
          <a:bodyPr>
            <a:normAutofit/>
          </a:bodyPr>
          <a:lstStyle/>
          <a:p>
            <a:pPr lvl="0"/>
            <a:r>
              <a:rPr lang="sv-SE" sz="3200" dirty="0"/>
              <a:t>Passet adresserar rättssäkerhet utifrån:</a:t>
            </a:r>
          </a:p>
          <a:p>
            <a:pPr lvl="1"/>
            <a:r>
              <a:rPr lang="sv-SE" dirty="0"/>
              <a:t>Grupptentamen </a:t>
            </a:r>
          </a:p>
          <a:p>
            <a:pPr lvl="1"/>
            <a:r>
              <a:rPr lang="sv-SE" dirty="0"/>
              <a:t>Val av examinationssystem och frågan om plagiatkontroll</a:t>
            </a:r>
          </a:p>
          <a:p>
            <a:pPr lvl="1"/>
            <a:r>
              <a:rPr lang="sv-SE" dirty="0"/>
              <a:t>Muntlig examination</a:t>
            </a:r>
          </a:p>
          <a:p>
            <a:pPr lvl="1"/>
            <a:r>
              <a:rPr lang="sv-SE" dirty="0"/>
              <a:t>Examination av praktiska kunskaper</a:t>
            </a:r>
          </a:p>
          <a:p>
            <a:r>
              <a:rPr lang="sv-SE" dirty="0"/>
              <a:t>Vi erbjuder resurser, kollegialt erfarenhetsutbyte och reflektioner. </a:t>
            </a:r>
          </a:p>
          <a:p>
            <a:pPr lvl="1"/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769971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7920880" cy="1728192"/>
          </a:xfrm>
        </p:spPr>
        <p:txBody>
          <a:bodyPr>
            <a:normAutofit/>
          </a:bodyPr>
          <a:lstStyle/>
          <a:p>
            <a:r>
              <a:rPr lang="en-US" dirty="0" err="1"/>
              <a:t>Något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hålla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Utgångspunkt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UKÄs </a:t>
            </a:r>
            <a:r>
              <a:rPr lang="en-US" dirty="0" err="1"/>
              <a:t>skrift</a:t>
            </a:r>
            <a:r>
              <a:rPr lang="en-US" dirty="0"/>
              <a:t> om </a:t>
            </a:r>
            <a:r>
              <a:rPr lang="en-US" dirty="0" err="1"/>
              <a:t>rättssäker</a:t>
            </a:r>
            <a:r>
              <a:rPr lang="en-US" dirty="0"/>
              <a:t> examination, men </a:t>
            </a:r>
            <a:r>
              <a:rPr lang="en-US" dirty="0" err="1"/>
              <a:t>även</a:t>
            </a:r>
            <a:r>
              <a:rPr lang="en-US" dirty="0"/>
              <a:t> </a:t>
            </a:r>
            <a:r>
              <a:rPr lang="en-US" dirty="0" err="1"/>
              <a:t>lokala</a:t>
            </a:r>
            <a:r>
              <a:rPr lang="en-US" dirty="0"/>
              <a:t> </a:t>
            </a:r>
            <a:r>
              <a:rPr lang="en-US" dirty="0" err="1"/>
              <a:t>föreskrifter</a:t>
            </a:r>
            <a:r>
              <a:rPr lang="en-US" dirty="0"/>
              <a:t>, till ex SU:s </a:t>
            </a:r>
            <a:r>
              <a:rPr lang="en-US" dirty="0" err="1"/>
              <a:t>Regler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utbildning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examination.</a:t>
            </a:r>
          </a:p>
          <a:p>
            <a:r>
              <a:rPr lang="en-US" dirty="0" err="1"/>
              <a:t>Båda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Zoom-</a:t>
            </a:r>
            <a:r>
              <a:rPr lang="en-US" dirty="0" err="1"/>
              <a:t>chatten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0354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6850800" cy="795600"/>
          </a:xfrm>
        </p:spPr>
        <p:txBody>
          <a:bodyPr/>
          <a:lstStyle/>
          <a:p>
            <a:r>
              <a:rPr lang="en-US" dirty="0" err="1"/>
              <a:t>Grupptentamen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700808"/>
            <a:ext cx="7380400" cy="4321992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huvudsakliga</a:t>
            </a:r>
            <a:r>
              <a:rPr lang="en-US" dirty="0"/>
              <a:t> </a:t>
            </a:r>
            <a:r>
              <a:rPr lang="en-US" dirty="0" err="1"/>
              <a:t>examinationsmomentet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kursen</a:t>
            </a:r>
            <a:r>
              <a:rPr lang="en-US" dirty="0"/>
              <a:t> </a:t>
            </a:r>
            <a:r>
              <a:rPr lang="en-US" dirty="0" err="1"/>
              <a:t>består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projektarbete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genomföra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(4-6 </a:t>
            </a:r>
            <a:r>
              <a:rPr lang="en-US" dirty="0" err="1"/>
              <a:t>studenter</a:t>
            </a:r>
            <a:r>
              <a:rPr lang="en-US" dirty="0"/>
              <a:t>). </a:t>
            </a:r>
            <a:r>
              <a:rPr lang="en-US" dirty="0" err="1"/>
              <a:t>Varje</a:t>
            </a:r>
            <a:r>
              <a:rPr lang="en-US" dirty="0"/>
              <a:t> </a:t>
            </a:r>
            <a:r>
              <a:rPr lang="en-US" dirty="0" err="1"/>
              <a:t>grupp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uppgift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föra</a:t>
            </a:r>
            <a:r>
              <a:rPr lang="en-US" dirty="0"/>
              <a:t> en </a:t>
            </a:r>
            <a:r>
              <a:rPr lang="en-US" dirty="0" err="1"/>
              <a:t>gemensam</a:t>
            </a:r>
            <a:r>
              <a:rPr lang="en-US" dirty="0"/>
              <a:t> </a:t>
            </a:r>
            <a:r>
              <a:rPr lang="en-US" dirty="0" err="1"/>
              <a:t>loggbok</a:t>
            </a:r>
            <a:r>
              <a:rPr lang="en-US" dirty="0"/>
              <a:t> </a:t>
            </a:r>
            <a:r>
              <a:rPr lang="en-US" dirty="0" err="1"/>
              <a:t>över</a:t>
            </a:r>
            <a:r>
              <a:rPr lang="en-US" dirty="0"/>
              <a:t> </a:t>
            </a:r>
            <a:r>
              <a:rPr lang="en-US" dirty="0" err="1"/>
              <a:t>arbetet</a:t>
            </a:r>
            <a:r>
              <a:rPr lang="en-US" dirty="0"/>
              <a:t> under </a:t>
            </a:r>
            <a:r>
              <a:rPr lang="en-US" dirty="0" err="1"/>
              <a:t>projektets</a:t>
            </a:r>
            <a:r>
              <a:rPr lang="en-US" dirty="0"/>
              <a:t> </a:t>
            </a:r>
            <a:r>
              <a:rPr lang="en-US" dirty="0" err="1"/>
              <a:t>gång</a:t>
            </a:r>
            <a:r>
              <a:rPr lang="en-US" dirty="0"/>
              <a:t>. </a:t>
            </a:r>
            <a:r>
              <a:rPr lang="en-US" dirty="0" err="1"/>
              <a:t>När</a:t>
            </a:r>
            <a:r>
              <a:rPr lang="en-US" dirty="0"/>
              <a:t> </a:t>
            </a:r>
            <a:r>
              <a:rPr lang="en-US" dirty="0" err="1"/>
              <a:t>arbetet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avslutat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gruppen</a:t>
            </a:r>
            <a:r>
              <a:rPr lang="en-US" dirty="0"/>
              <a:t> </a:t>
            </a:r>
            <a:r>
              <a:rPr lang="en-US" dirty="0" err="1"/>
              <a:t>dessutom</a:t>
            </a:r>
            <a:r>
              <a:rPr lang="en-US" dirty="0"/>
              <a:t> </a:t>
            </a:r>
            <a:r>
              <a:rPr lang="en-US" dirty="0" err="1"/>
              <a:t>skriva</a:t>
            </a:r>
            <a:r>
              <a:rPr lang="en-US" dirty="0"/>
              <a:t> en </a:t>
            </a:r>
            <a:r>
              <a:rPr lang="en-US" dirty="0" err="1"/>
              <a:t>slutrapport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ca. 5000 ord. Under </a:t>
            </a:r>
            <a:r>
              <a:rPr lang="en-US" dirty="0" err="1"/>
              <a:t>normala</a:t>
            </a:r>
            <a:r>
              <a:rPr lang="en-US" dirty="0"/>
              <a:t> </a:t>
            </a:r>
            <a:r>
              <a:rPr lang="en-US" dirty="0" err="1"/>
              <a:t>omständigheter</a:t>
            </a:r>
            <a:r>
              <a:rPr lang="en-US" dirty="0"/>
              <a:t> </a:t>
            </a:r>
            <a:r>
              <a:rPr lang="en-US" dirty="0" err="1"/>
              <a:t>avslutas</a:t>
            </a:r>
            <a:r>
              <a:rPr lang="en-US" dirty="0"/>
              <a:t> </a:t>
            </a:r>
            <a:r>
              <a:rPr lang="en-US" dirty="0" err="1"/>
              <a:t>kursen</a:t>
            </a:r>
            <a:r>
              <a:rPr lang="en-US" dirty="0"/>
              <a:t> med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samtliga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muntligen</a:t>
            </a:r>
            <a:r>
              <a:rPr lang="en-US" dirty="0"/>
              <a:t> </a:t>
            </a:r>
            <a:r>
              <a:rPr lang="en-US" dirty="0" err="1"/>
              <a:t>presenterar</a:t>
            </a:r>
            <a:r>
              <a:rPr lang="en-US" dirty="0"/>
              <a:t> </a:t>
            </a:r>
            <a:r>
              <a:rPr lang="en-US" dirty="0" err="1"/>
              <a:t>sina</a:t>
            </a:r>
            <a:r>
              <a:rPr lang="en-US" dirty="0"/>
              <a:t> </a:t>
            </a:r>
            <a:r>
              <a:rPr lang="en-US" dirty="0" err="1"/>
              <a:t>genomförda</a:t>
            </a:r>
            <a:r>
              <a:rPr lang="en-US" dirty="0"/>
              <a:t> </a:t>
            </a:r>
            <a:r>
              <a:rPr lang="en-US" dirty="0" err="1"/>
              <a:t>projekt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varandra</a:t>
            </a:r>
            <a:r>
              <a:rPr lang="en-US" dirty="0"/>
              <a:t> vid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redovisningsseminarium</a:t>
            </a:r>
            <a:r>
              <a:rPr lang="en-US" dirty="0"/>
              <a:t>, men till </a:t>
            </a:r>
            <a:r>
              <a:rPr lang="en-US" dirty="0" err="1"/>
              <a:t>följd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kursläraren</a:t>
            </a:r>
            <a:r>
              <a:rPr lang="en-US" dirty="0"/>
              <a:t> </a:t>
            </a:r>
            <a:r>
              <a:rPr lang="en-US" dirty="0" err="1"/>
              <a:t>blivit</a:t>
            </a:r>
            <a:r>
              <a:rPr lang="en-US" dirty="0"/>
              <a:t> </a:t>
            </a:r>
            <a:r>
              <a:rPr lang="en-US" dirty="0" err="1"/>
              <a:t>sjuk</a:t>
            </a:r>
            <a:r>
              <a:rPr lang="en-US" dirty="0"/>
              <a:t> </a:t>
            </a:r>
            <a:r>
              <a:rPr lang="en-US" dirty="0" err="1"/>
              <a:t>fick</a:t>
            </a:r>
            <a:r>
              <a:rPr lang="en-US" dirty="0"/>
              <a:t> just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momentet</a:t>
            </a:r>
            <a:r>
              <a:rPr lang="en-US" dirty="0"/>
              <a:t>,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prefektbeslut</a:t>
            </a:r>
            <a:r>
              <a:rPr lang="en-US" dirty="0"/>
              <a:t>, </a:t>
            </a:r>
            <a:r>
              <a:rPr lang="en-US" dirty="0" err="1"/>
              <a:t>dessvärre</a:t>
            </a:r>
            <a:r>
              <a:rPr lang="en-US" dirty="0"/>
              <a:t> </a:t>
            </a:r>
            <a:r>
              <a:rPr lang="en-US" dirty="0" err="1"/>
              <a:t>ställas</a:t>
            </a:r>
            <a:r>
              <a:rPr lang="en-US" dirty="0"/>
              <a:t> in den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terminen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16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6850800" cy="795600"/>
          </a:xfrm>
        </p:spPr>
        <p:txBody>
          <a:bodyPr/>
          <a:lstStyle/>
          <a:p>
            <a:r>
              <a:rPr lang="en-US" dirty="0" err="1"/>
              <a:t>Grupptentamen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700808"/>
            <a:ext cx="7380400" cy="4321992"/>
          </a:xfrm>
        </p:spPr>
        <p:txBody>
          <a:bodyPr>
            <a:normAutofit/>
          </a:bodyPr>
          <a:lstStyle/>
          <a:p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resonerar</a:t>
            </a:r>
            <a:r>
              <a:rPr lang="en-US" dirty="0"/>
              <a:t> du </a:t>
            </a:r>
            <a:r>
              <a:rPr lang="en-US" dirty="0" err="1"/>
              <a:t>när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gäller</a:t>
            </a:r>
            <a:r>
              <a:rPr lang="en-US" dirty="0"/>
              <a:t> </a:t>
            </a:r>
            <a:r>
              <a:rPr lang="en-US" dirty="0" err="1"/>
              <a:t>examinationsmomentets</a:t>
            </a:r>
            <a:r>
              <a:rPr lang="en-US" dirty="0"/>
              <a:t> </a:t>
            </a:r>
            <a:r>
              <a:rPr lang="en-US" dirty="0" err="1"/>
              <a:t>utformning</a:t>
            </a:r>
            <a:r>
              <a:rPr lang="en-US" dirty="0"/>
              <a:t>,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prefektbeslutet</a:t>
            </a:r>
            <a:r>
              <a:rPr lang="en-US" dirty="0"/>
              <a:t>? Lever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upp</a:t>
            </a:r>
            <a:r>
              <a:rPr lang="en-US" dirty="0"/>
              <a:t> till </a:t>
            </a:r>
            <a:r>
              <a:rPr lang="en-US" dirty="0" err="1"/>
              <a:t>kraven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en </a:t>
            </a:r>
            <a:r>
              <a:rPr lang="en-US" dirty="0" err="1"/>
              <a:t>rättssäker</a:t>
            </a:r>
            <a:r>
              <a:rPr lang="en-US" dirty="0"/>
              <a:t> examination? Finns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några</a:t>
            </a:r>
            <a:r>
              <a:rPr lang="en-US" dirty="0"/>
              <a:t> </a:t>
            </a:r>
            <a:r>
              <a:rPr lang="en-US" dirty="0" err="1"/>
              <a:t>justeringar</a:t>
            </a:r>
            <a:r>
              <a:rPr lang="en-US" dirty="0"/>
              <a:t> du </a:t>
            </a:r>
            <a:r>
              <a:rPr lang="en-US" dirty="0" err="1"/>
              <a:t>skulle</a:t>
            </a:r>
            <a:r>
              <a:rPr lang="en-US" dirty="0"/>
              <a:t> </a:t>
            </a:r>
            <a:r>
              <a:rPr lang="en-US" dirty="0" err="1"/>
              <a:t>vilja</a:t>
            </a:r>
            <a:r>
              <a:rPr lang="en-US" dirty="0"/>
              <a:t> </a:t>
            </a:r>
            <a:r>
              <a:rPr lang="en-US" dirty="0" err="1"/>
              <a:t>göra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examinationsmomentets</a:t>
            </a:r>
            <a:r>
              <a:rPr lang="en-US" dirty="0"/>
              <a:t> </a:t>
            </a:r>
            <a:r>
              <a:rPr lang="en-US" dirty="0" err="1"/>
              <a:t>utformning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syfte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öka</a:t>
            </a:r>
            <a:r>
              <a:rPr lang="en-US" dirty="0"/>
              <a:t> </a:t>
            </a:r>
            <a:r>
              <a:rPr lang="en-US" dirty="0" err="1"/>
              <a:t>graden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rättssäkerhet</a:t>
            </a:r>
            <a:r>
              <a:rPr lang="en-US" dirty="0"/>
              <a:t>?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upplevt</a:t>
            </a:r>
            <a:r>
              <a:rPr lang="en-US" dirty="0"/>
              <a:t> </a:t>
            </a:r>
            <a:r>
              <a:rPr lang="en-US" dirty="0" err="1"/>
              <a:t>liknande</a:t>
            </a:r>
            <a:r>
              <a:rPr lang="en-US" dirty="0"/>
              <a:t> </a:t>
            </a:r>
            <a:r>
              <a:rPr lang="en-US" dirty="0" err="1"/>
              <a:t>situationer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institution? </a:t>
            </a:r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löste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fall </a:t>
            </a:r>
            <a:r>
              <a:rPr lang="en-US" dirty="0" err="1"/>
              <a:t>dem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80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6850800" cy="795600"/>
          </a:xfrm>
        </p:spPr>
        <p:txBody>
          <a:bodyPr/>
          <a:lstStyle/>
          <a:p>
            <a:r>
              <a:rPr lang="en-US" dirty="0" err="1"/>
              <a:t>Grupptentamen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700808"/>
            <a:ext cx="7380400" cy="4321992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huvudsakliga</a:t>
            </a:r>
            <a:r>
              <a:rPr lang="en-US" dirty="0"/>
              <a:t> </a:t>
            </a:r>
            <a:r>
              <a:rPr lang="en-US" dirty="0" err="1"/>
              <a:t>examinationsmomentet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kursen</a:t>
            </a:r>
            <a:r>
              <a:rPr lang="en-US" dirty="0"/>
              <a:t> </a:t>
            </a:r>
            <a:r>
              <a:rPr lang="en-US" dirty="0" err="1"/>
              <a:t>består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projektarbete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genomföra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(4-6 </a:t>
            </a:r>
            <a:r>
              <a:rPr lang="en-US" dirty="0" err="1"/>
              <a:t>studenter</a:t>
            </a:r>
            <a:r>
              <a:rPr lang="en-US" dirty="0"/>
              <a:t>). </a:t>
            </a:r>
            <a:r>
              <a:rPr lang="en-US" dirty="0" err="1"/>
              <a:t>Varje</a:t>
            </a:r>
            <a:r>
              <a:rPr lang="en-US" dirty="0"/>
              <a:t> </a:t>
            </a:r>
            <a:r>
              <a:rPr lang="en-US" dirty="0" err="1"/>
              <a:t>grupp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uppgift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föra</a:t>
            </a:r>
            <a:r>
              <a:rPr lang="en-US" dirty="0"/>
              <a:t> en </a:t>
            </a:r>
            <a:r>
              <a:rPr lang="en-US" dirty="0" err="1"/>
              <a:t>gemensam</a:t>
            </a:r>
            <a:r>
              <a:rPr lang="en-US" dirty="0"/>
              <a:t> </a:t>
            </a:r>
            <a:r>
              <a:rPr lang="en-US" dirty="0" err="1"/>
              <a:t>loggbok</a:t>
            </a:r>
            <a:r>
              <a:rPr lang="en-US" dirty="0"/>
              <a:t> </a:t>
            </a:r>
            <a:r>
              <a:rPr lang="en-US" dirty="0" err="1"/>
              <a:t>över</a:t>
            </a:r>
            <a:r>
              <a:rPr lang="en-US" dirty="0"/>
              <a:t> </a:t>
            </a:r>
            <a:r>
              <a:rPr lang="en-US" dirty="0" err="1"/>
              <a:t>arbetet</a:t>
            </a:r>
            <a:r>
              <a:rPr lang="en-US" dirty="0"/>
              <a:t> under </a:t>
            </a:r>
            <a:r>
              <a:rPr lang="en-US" dirty="0" err="1"/>
              <a:t>projektets</a:t>
            </a:r>
            <a:r>
              <a:rPr lang="en-US" dirty="0"/>
              <a:t> </a:t>
            </a:r>
            <a:r>
              <a:rPr lang="en-US" dirty="0" err="1"/>
              <a:t>gång</a:t>
            </a:r>
            <a:r>
              <a:rPr lang="en-US" dirty="0"/>
              <a:t>. </a:t>
            </a:r>
            <a:r>
              <a:rPr lang="en-US" dirty="0" err="1"/>
              <a:t>När</a:t>
            </a:r>
            <a:r>
              <a:rPr lang="en-US" dirty="0"/>
              <a:t> </a:t>
            </a:r>
            <a:r>
              <a:rPr lang="en-US" dirty="0" err="1"/>
              <a:t>arbetet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avslutat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gruppen</a:t>
            </a:r>
            <a:r>
              <a:rPr lang="en-US" dirty="0"/>
              <a:t> </a:t>
            </a:r>
            <a:r>
              <a:rPr lang="en-US" dirty="0" err="1"/>
              <a:t>dessutom</a:t>
            </a:r>
            <a:r>
              <a:rPr lang="en-US" dirty="0"/>
              <a:t> </a:t>
            </a:r>
            <a:r>
              <a:rPr lang="en-US" dirty="0" err="1"/>
              <a:t>skriva</a:t>
            </a:r>
            <a:r>
              <a:rPr lang="en-US" dirty="0"/>
              <a:t> en </a:t>
            </a:r>
            <a:r>
              <a:rPr lang="en-US" dirty="0" err="1"/>
              <a:t>slutrapport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ca. 5000 ord. Under </a:t>
            </a:r>
            <a:r>
              <a:rPr lang="en-US" dirty="0" err="1"/>
              <a:t>normala</a:t>
            </a:r>
            <a:r>
              <a:rPr lang="en-US" dirty="0"/>
              <a:t> </a:t>
            </a:r>
            <a:r>
              <a:rPr lang="en-US" dirty="0" err="1"/>
              <a:t>omständigheter</a:t>
            </a:r>
            <a:r>
              <a:rPr lang="en-US" dirty="0"/>
              <a:t> </a:t>
            </a:r>
            <a:r>
              <a:rPr lang="en-US" dirty="0" err="1"/>
              <a:t>avslutas</a:t>
            </a:r>
            <a:r>
              <a:rPr lang="en-US" dirty="0"/>
              <a:t> </a:t>
            </a:r>
            <a:r>
              <a:rPr lang="en-US" dirty="0" err="1"/>
              <a:t>kursen</a:t>
            </a:r>
            <a:r>
              <a:rPr lang="en-US" dirty="0"/>
              <a:t> med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samtliga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muntligen</a:t>
            </a:r>
            <a:r>
              <a:rPr lang="en-US" dirty="0"/>
              <a:t> </a:t>
            </a:r>
            <a:r>
              <a:rPr lang="en-US" dirty="0" err="1"/>
              <a:t>presenterar</a:t>
            </a:r>
            <a:r>
              <a:rPr lang="en-US" dirty="0"/>
              <a:t> </a:t>
            </a:r>
            <a:r>
              <a:rPr lang="en-US" dirty="0" err="1"/>
              <a:t>sina</a:t>
            </a:r>
            <a:r>
              <a:rPr lang="en-US" dirty="0"/>
              <a:t> </a:t>
            </a:r>
            <a:r>
              <a:rPr lang="en-US" dirty="0" err="1"/>
              <a:t>genomförda</a:t>
            </a:r>
            <a:r>
              <a:rPr lang="en-US" dirty="0"/>
              <a:t> </a:t>
            </a:r>
            <a:r>
              <a:rPr lang="en-US" dirty="0" err="1"/>
              <a:t>projekt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varandra</a:t>
            </a:r>
            <a:r>
              <a:rPr lang="en-US" dirty="0"/>
              <a:t> vid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redovisningsseminarium</a:t>
            </a:r>
            <a:r>
              <a:rPr lang="en-US" dirty="0"/>
              <a:t>, men till </a:t>
            </a:r>
            <a:r>
              <a:rPr lang="en-US" dirty="0" err="1"/>
              <a:t>följd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kursläraren</a:t>
            </a:r>
            <a:r>
              <a:rPr lang="en-US" dirty="0"/>
              <a:t> </a:t>
            </a:r>
            <a:r>
              <a:rPr lang="en-US" dirty="0" err="1"/>
              <a:t>blivit</a:t>
            </a:r>
            <a:r>
              <a:rPr lang="en-US" dirty="0"/>
              <a:t> </a:t>
            </a:r>
            <a:r>
              <a:rPr lang="en-US" dirty="0" err="1"/>
              <a:t>sjuk</a:t>
            </a:r>
            <a:r>
              <a:rPr lang="en-US" dirty="0"/>
              <a:t> </a:t>
            </a:r>
            <a:r>
              <a:rPr lang="en-US" dirty="0" err="1"/>
              <a:t>fick</a:t>
            </a:r>
            <a:r>
              <a:rPr lang="en-US" dirty="0"/>
              <a:t> just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momentet</a:t>
            </a:r>
            <a:r>
              <a:rPr lang="en-US" dirty="0"/>
              <a:t>,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prefektbeslut</a:t>
            </a:r>
            <a:r>
              <a:rPr lang="en-US" dirty="0"/>
              <a:t>, </a:t>
            </a:r>
            <a:r>
              <a:rPr lang="en-US" dirty="0" err="1"/>
              <a:t>dessvärre</a:t>
            </a:r>
            <a:r>
              <a:rPr lang="en-US" dirty="0"/>
              <a:t> </a:t>
            </a:r>
            <a:r>
              <a:rPr lang="en-US" dirty="0" err="1"/>
              <a:t>ställas</a:t>
            </a:r>
            <a:r>
              <a:rPr lang="en-US" dirty="0"/>
              <a:t> in den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terminen</a:t>
            </a:r>
            <a:r>
              <a:rPr lang="en-US" dirty="0"/>
              <a:t>.</a:t>
            </a:r>
          </a:p>
          <a:p>
            <a:r>
              <a:rPr lang="en-US"/>
              <a:t>Hur resonerar du när det gäller examinationsmomentets utformning, efter prefektbeslutet? Lever det upp till kraven för en rättssäker examination? Finns det några justeringar du skulle vilja göra i examinationsmomentets utformning i syfte att öka graden av rättssäkerhet? Har ni upplevt liknande situationer på er institution? Hur löste ni i så fall dem?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228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examinationsplattform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Du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ditt</a:t>
            </a:r>
            <a:r>
              <a:rPr lang="en-US" dirty="0"/>
              <a:t> </a:t>
            </a:r>
            <a:r>
              <a:rPr lang="en-US" dirty="0" err="1"/>
              <a:t>lärarlag</a:t>
            </a:r>
            <a:r>
              <a:rPr lang="en-US" dirty="0"/>
              <a:t> sitter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tillfället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planerar</a:t>
            </a:r>
            <a:r>
              <a:rPr lang="en-US" dirty="0"/>
              <a:t> </a:t>
            </a:r>
            <a:r>
              <a:rPr lang="en-US" dirty="0" err="1"/>
              <a:t>examinationsupplägget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den </a:t>
            </a:r>
            <a:r>
              <a:rPr lang="en-US" dirty="0" err="1"/>
              <a:t>stora</a:t>
            </a:r>
            <a:r>
              <a:rPr lang="en-US" dirty="0"/>
              <a:t> </a:t>
            </a:r>
            <a:r>
              <a:rPr lang="en-US" dirty="0" err="1"/>
              <a:t>tenta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avslutar</a:t>
            </a:r>
            <a:r>
              <a:rPr lang="en-US" dirty="0"/>
              <a:t> </a:t>
            </a:r>
            <a:r>
              <a:rPr lang="en-US" dirty="0" err="1"/>
              <a:t>kursen</a:t>
            </a:r>
            <a:r>
              <a:rPr lang="en-US" dirty="0"/>
              <a:t>. Under </a:t>
            </a:r>
            <a:r>
              <a:rPr lang="en-US" dirty="0" err="1"/>
              <a:t>normala</a:t>
            </a:r>
            <a:r>
              <a:rPr lang="en-US" dirty="0"/>
              <a:t> </a:t>
            </a:r>
            <a:r>
              <a:rPr lang="en-US" dirty="0" err="1"/>
              <a:t>förhållanden</a:t>
            </a:r>
            <a:r>
              <a:rPr lang="en-US" dirty="0"/>
              <a:t> </a:t>
            </a:r>
            <a:r>
              <a:rPr lang="en-US" dirty="0" err="1"/>
              <a:t>brukar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hållas</a:t>
            </a:r>
            <a:r>
              <a:rPr lang="en-US" dirty="0"/>
              <a:t> en </a:t>
            </a:r>
            <a:r>
              <a:rPr lang="en-US" dirty="0" err="1"/>
              <a:t>salstentamen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skrivs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SU:s </a:t>
            </a:r>
            <a:r>
              <a:rPr lang="en-US" dirty="0" err="1"/>
              <a:t>digitala</a:t>
            </a:r>
            <a:r>
              <a:rPr lang="en-US" dirty="0"/>
              <a:t> </a:t>
            </a:r>
            <a:r>
              <a:rPr lang="en-US" dirty="0" err="1"/>
              <a:t>examinationstjänst</a:t>
            </a:r>
            <a:r>
              <a:rPr lang="en-US" dirty="0"/>
              <a:t> </a:t>
            </a:r>
            <a:r>
              <a:rPr lang="en-US" dirty="0" err="1"/>
              <a:t>Exia</a:t>
            </a:r>
            <a:r>
              <a:rPr lang="en-US" dirty="0"/>
              <a:t>, men den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terminen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stället</a:t>
            </a:r>
            <a:r>
              <a:rPr lang="en-US" dirty="0"/>
              <a:t> en </a:t>
            </a:r>
            <a:r>
              <a:rPr lang="en-US" dirty="0" err="1"/>
              <a:t>hemtentamen</a:t>
            </a:r>
            <a:r>
              <a:rPr lang="en-US" dirty="0"/>
              <a:t>. </a:t>
            </a:r>
            <a:r>
              <a:rPr lang="en-US" dirty="0" err="1"/>
              <a:t>Vissa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lärarna</a:t>
            </a:r>
            <a:r>
              <a:rPr lang="en-US" dirty="0"/>
              <a:t> </a:t>
            </a:r>
            <a:r>
              <a:rPr lang="en-US" dirty="0" err="1"/>
              <a:t>tycker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använda</a:t>
            </a:r>
            <a:r>
              <a:rPr lang="en-US" dirty="0"/>
              <a:t> </a:t>
            </a:r>
            <a:r>
              <a:rPr lang="en-US" dirty="0" err="1"/>
              <a:t>Exia</a:t>
            </a:r>
            <a:r>
              <a:rPr lang="en-US" dirty="0"/>
              <a:t> </a:t>
            </a:r>
            <a:r>
              <a:rPr lang="en-US" dirty="0" err="1"/>
              <a:t>även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hemtentan</a:t>
            </a:r>
            <a:r>
              <a:rPr lang="en-US" dirty="0"/>
              <a:t>,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någon</a:t>
            </a:r>
            <a:r>
              <a:rPr lang="en-US" dirty="0"/>
              <a:t> </a:t>
            </a:r>
            <a:r>
              <a:rPr lang="en-US" dirty="0" err="1"/>
              <a:t>föreslår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stället</a:t>
            </a:r>
            <a:r>
              <a:rPr lang="en-US" dirty="0"/>
              <a:t> </a:t>
            </a:r>
            <a:r>
              <a:rPr lang="en-US" dirty="0" err="1"/>
              <a:t>låter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lämna</a:t>
            </a:r>
            <a:r>
              <a:rPr lang="en-US" dirty="0"/>
              <a:t> in </a:t>
            </a:r>
            <a:r>
              <a:rPr lang="en-US" dirty="0" err="1"/>
              <a:t>sina</a:t>
            </a:r>
            <a:r>
              <a:rPr lang="en-US" dirty="0"/>
              <a:t> </a:t>
            </a:r>
            <a:r>
              <a:rPr lang="en-US" dirty="0" err="1"/>
              <a:t>svar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Athena.</a:t>
            </a:r>
          </a:p>
        </p:txBody>
      </p:sp>
    </p:spTree>
    <p:extLst>
      <p:ext uri="{BB962C8B-B14F-4D97-AF65-F5344CB8AC3E}">
        <p14:creationId xmlns:p14="http://schemas.microsoft.com/office/powerpoint/2010/main" val="4148910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examinationsplattform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resonerar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när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gäller</a:t>
            </a:r>
            <a:r>
              <a:rPr lang="en-US" dirty="0"/>
              <a:t> </a:t>
            </a:r>
            <a:r>
              <a:rPr lang="en-US" dirty="0" err="1"/>
              <a:t>val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examinationsplattform</a:t>
            </a:r>
            <a:r>
              <a:rPr lang="en-US" dirty="0"/>
              <a:t>? </a:t>
            </a:r>
            <a:r>
              <a:rPr lang="en-US" dirty="0" err="1"/>
              <a:t>Vilka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-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nackdelar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de </a:t>
            </a:r>
            <a:r>
              <a:rPr lang="en-US" dirty="0" err="1"/>
              <a:t>olika</a:t>
            </a:r>
            <a:r>
              <a:rPr lang="en-US" dirty="0"/>
              <a:t> </a:t>
            </a:r>
            <a:r>
              <a:rPr lang="en-US" dirty="0" err="1"/>
              <a:t>plattformarna</a:t>
            </a:r>
            <a:r>
              <a:rPr lang="en-US" dirty="0"/>
              <a:t>? </a:t>
            </a:r>
            <a:r>
              <a:rPr lang="en-US" dirty="0" err="1"/>
              <a:t>Skulle</a:t>
            </a:r>
            <a:r>
              <a:rPr lang="en-US" dirty="0"/>
              <a:t> </a:t>
            </a:r>
            <a:r>
              <a:rPr lang="en-US" dirty="0" err="1"/>
              <a:t>ert</a:t>
            </a:r>
            <a:r>
              <a:rPr lang="en-US" dirty="0"/>
              <a:t> </a:t>
            </a:r>
            <a:r>
              <a:rPr lang="en-US" dirty="0" err="1"/>
              <a:t>val</a:t>
            </a:r>
            <a:r>
              <a:rPr lang="en-US" dirty="0"/>
              <a:t> </a:t>
            </a:r>
            <a:r>
              <a:rPr lang="en-US" dirty="0" err="1"/>
              <a:t>påverkas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hemtentans</a:t>
            </a:r>
            <a:r>
              <a:rPr lang="en-US" dirty="0"/>
              <a:t> </a:t>
            </a:r>
            <a:r>
              <a:rPr lang="en-US" dirty="0" err="1"/>
              <a:t>utformning</a:t>
            </a:r>
            <a:r>
              <a:rPr lang="en-US" dirty="0"/>
              <a:t> (</a:t>
            </a:r>
            <a:r>
              <a:rPr lang="en-US" dirty="0" err="1"/>
              <a:t>flervals</a:t>
            </a:r>
            <a:r>
              <a:rPr lang="en-US" dirty="0"/>
              <a:t>-, </a:t>
            </a:r>
            <a:r>
              <a:rPr lang="en-US" dirty="0" err="1"/>
              <a:t>kortsvars</a:t>
            </a:r>
            <a:r>
              <a:rPr lang="en-US" dirty="0"/>
              <a:t>-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essäfrågor</a:t>
            </a:r>
            <a:r>
              <a:rPr lang="en-US" dirty="0"/>
              <a:t>)? </a:t>
            </a:r>
            <a:r>
              <a:rPr lang="en-US" dirty="0" err="1"/>
              <a:t>Påverkar</a:t>
            </a:r>
            <a:r>
              <a:rPr lang="en-US" dirty="0"/>
              <a:t> </a:t>
            </a:r>
            <a:r>
              <a:rPr lang="en-US" dirty="0" err="1"/>
              <a:t>antalet</a:t>
            </a:r>
            <a:r>
              <a:rPr lang="en-US" dirty="0"/>
              <a:t> </a:t>
            </a:r>
            <a:r>
              <a:rPr lang="en-US" dirty="0" err="1"/>
              <a:t>tentander</a:t>
            </a:r>
            <a:r>
              <a:rPr lang="en-US" dirty="0"/>
              <a:t> (30 alt. 280 </a:t>
            </a:r>
            <a:r>
              <a:rPr lang="en-US" dirty="0" err="1"/>
              <a:t>st.</a:t>
            </a:r>
            <a:r>
              <a:rPr lang="en-US" dirty="0"/>
              <a:t>) valet? </a:t>
            </a:r>
            <a:r>
              <a:rPr lang="en-US" dirty="0" err="1"/>
              <a:t>Använder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vid </a:t>
            </a:r>
            <a:r>
              <a:rPr lang="en-US" dirty="0" err="1"/>
              <a:t>er</a:t>
            </a:r>
            <a:r>
              <a:rPr lang="en-US" dirty="0"/>
              <a:t> institution </a:t>
            </a:r>
            <a:r>
              <a:rPr lang="en-US" dirty="0" err="1"/>
              <a:t>någon</a:t>
            </a:r>
            <a:r>
              <a:rPr lang="en-US" dirty="0"/>
              <a:t> </a:t>
            </a:r>
            <a:r>
              <a:rPr lang="en-US" dirty="0" err="1"/>
              <a:t>annan</a:t>
            </a:r>
            <a:r>
              <a:rPr lang="en-US" dirty="0"/>
              <a:t> </a:t>
            </a:r>
            <a:r>
              <a:rPr lang="en-US" dirty="0" err="1"/>
              <a:t>examinationsplattform</a:t>
            </a:r>
            <a:r>
              <a:rPr lang="en-US" dirty="0"/>
              <a:t> </a:t>
            </a:r>
            <a:r>
              <a:rPr lang="en-US" dirty="0" err="1"/>
              <a:t>än</a:t>
            </a:r>
            <a:r>
              <a:rPr lang="en-US" dirty="0"/>
              <a:t> </a:t>
            </a:r>
            <a:r>
              <a:rPr lang="en-US" dirty="0" err="1"/>
              <a:t>Exia</a:t>
            </a:r>
            <a:r>
              <a:rPr lang="en-US" dirty="0"/>
              <a:t> resp. Athena?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01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6850800" cy="795600"/>
          </a:xfrm>
        </p:spPr>
        <p:txBody>
          <a:bodyPr/>
          <a:lstStyle/>
          <a:p>
            <a:r>
              <a:rPr lang="en-US" dirty="0"/>
              <a:t>Val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examinationsplattform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7920880" cy="446449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Du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ditt</a:t>
            </a:r>
            <a:r>
              <a:rPr lang="en-US" dirty="0"/>
              <a:t> </a:t>
            </a:r>
            <a:r>
              <a:rPr lang="en-US" dirty="0" err="1"/>
              <a:t>lärarlag</a:t>
            </a:r>
            <a:r>
              <a:rPr lang="en-US" dirty="0"/>
              <a:t> sitter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tillfället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planerar</a:t>
            </a:r>
            <a:r>
              <a:rPr lang="en-US" dirty="0"/>
              <a:t> </a:t>
            </a:r>
            <a:r>
              <a:rPr lang="en-US" dirty="0" err="1"/>
              <a:t>examinationsupplägget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den </a:t>
            </a:r>
            <a:r>
              <a:rPr lang="en-US" dirty="0" err="1"/>
              <a:t>stora</a:t>
            </a:r>
            <a:r>
              <a:rPr lang="en-US" dirty="0"/>
              <a:t> </a:t>
            </a:r>
            <a:r>
              <a:rPr lang="en-US" dirty="0" err="1"/>
              <a:t>tenta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avslutar</a:t>
            </a:r>
            <a:r>
              <a:rPr lang="en-US" dirty="0"/>
              <a:t> </a:t>
            </a:r>
            <a:r>
              <a:rPr lang="en-US" dirty="0" err="1"/>
              <a:t>kursen</a:t>
            </a:r>
            <a:r>
              <a:rPr lang="en-US" dirty="0"/>
              <a:t>. Under </a:t>
            </a:r>
            <a:r>
              <a:rPr lang="en-US" dirty="0" err="1"/>
              <a:t>normala</a:t>
            </a:r>
            <a:r>
              <a:rPr lang="en-US" dirty="0"/>
              <a:t> </a:t>
            </a:r>
            <a:r>
              <a:rPr lang="en-US" dirty="0" err="1"/>
              <a:t>förhållanden</a:t>
            </a:r>
            <a:r>
              <a:rPr lang="en-US" dirty="0"/>
              <a:t> </a:t>
            </a:r>
            <a:r>
              <a:rPr lang="en-US" dirty="0" err="1"/>
              <a:t>brukar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hållas</a:t>
            </a:r>
            <a:r>
              <a:rPr lang="en-US" dirty="0"/>
              <a:t> en </a:t>
            </a:r>
            <a:r>
              <a:rPr lang="en-US" dirty="0" err="1"/>
              <a:t>salstentamen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skrivs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SU:s </a:t>
            </a:r>
            <a:r>
              <a:rPr lang="en-US" dirty="0" err="1"/>
              <a:t>digitala</a:t>
            </a:r>
            <a:r>
              <a:rPr lang="en-US" dirty="0"/>
              <a:t> </a:t>
            </a:r>
            <a:r>
              <a:rPr lang="en-US" dirty="0" err="1"/>
              <a:t>examinationstjänst</a:t>
            </a:r>
            <a:r>
              <a:rPr lang="en-US" dirty="0"/>
              <a:t> </a:t>
            </a:r>
            <a:r>
              <a:rPr lang="en-US" dirty="0" err="1"/>
              <a:t>Exia</a:t>
            </a:r>
            <a:r>
              <a:rPr lang="en-US" dirty="0"/>
              <a:t>, men den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terminen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stället</a:t>
            </a:r>
            <a:r>
              <a:rPr lang="en-US" dirty="0"/>
              <a:t> en </a:t>
            </a:r>
            <a:r>
              <a:rPr lang="en-US" dirty="0" err="1"/>
              <a:t>hemtentamen</a:t>
            </a:r>
            <a:r>
              <a:rPr lang="en-US" dirty="0"/>
              <a:t>. </a:t>
            </a:r>
            <a:r>
              <a:rPr lang="en-US" dirty="0" err="1"/>
              <a:t>Vissa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lärarna</a:t>
            </a:r>
            <a:r>
              <a:rPr lang="en-US" dirty="0"/>
              <a:t> </a:t>
            </a:r>
            <a:r>
              <a:rPr lang="en-US" dirty="0" err="1"/>
              <a:t>tycker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använda</a:t>
            </a:r>
            <a:r>
              <a:rPr lang="en-US" dirty="0"/>
              <a:t> </a:t>
            </a:r>
            <a:r>
              <a:rPr lang="en-US" dirty="0" err="1"/>
              <a:t>Exia</a:t>
            </a:r>
            <a:r>
              <a:rPr lang="en-US" dirty="0"/>
              <a:t> </a:t>
            </a:r>
            <a:r>
              <a:rPr lang="en-US" dirty="0" err="1"/>
              <a:t>även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hemtentan</a:t>
            </a:r>
            <a:r>
              <a:rPr lang="en-US" dirty="0"/>
              <a:t>,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någon</a:t>
            </a:r>
            <a:r>
              <a:rPr lang="en-US" dirty="0"/>
              <a:t> </a:t>
            </a:r>
            <a:r>
              <a:rPr lang="en-US" dirty="0" err="1"/>
              <a:t>föreslår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stället</a:t>
            </a:r>
            <a:r>
              <a:rPr lang="en-US" dirty="0"/>
              <a:t> </a:t>
            </a:r>
            <a:r>
              <a:rPr lang="en-US" dirty="0" err="1"/>
              <a:t>låter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lämna</a:t>
            </a:r>
            <a:r>
              <a:rPr lang="en-US" dirty="0"/>
              <a:t> in </a:t>
            </a:r>
            <a:r>
              <a:rPr lang="en-US" dirty="0" err="1"/>
              <a:t>sina</a:t>
            </a:r>
            <a:r>
              <a:rPr lang="en-US" dirty="0"/>
              <a:t> </a:t>
            </a:r>
            <a:r>
              <a:rPr lang="en-US" dirty="0" err="1"/>
              <a:t>svar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Athena.</a:t>
            </a:r>
          </a:p>
          <a:p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resonerar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när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gäller</a:t>
            </a:r>
            <a:r>
              <a:rPr lang="en-US" dirty="0"/>
              <a:t> </a:t>
            </a:r>
            <a:r>
              <a:rPr lang="en-US" dirty="0" err="1"/>
              <a:t>val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examinationsplattform</a:t>
            </a:r>
            <a:r>
              <a:rPr lang="en-US" dirty="0"/>
              <a:t>? </a:t>
            </a:r>
            <a:r>
              <a:rPr lang="en-US" dirty="0" err="1"/>
              <a:t>Vilka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-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nackdelar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de </a:t>
            </a:r>
            <a:r>
              <a:rPr lang="en-US" dirty="0" err="1"/>
              <a:t>olika</a:t>
            </a:r>
            <a:r>
              <a:rPr lang="en-US" dirty="0"/>
              <a:t> </a:t>
            </a:r>
            <a:r>
              <a:rPr lang="en-US" dirty="0" err="1"/>
              <a:t>plattformarna</a:t>
            </a:r>
            <a:r>
              <a:rPr lang="en-US" dirty="0"/>
              <a:t>? </a:t>
            </a:r>
            <a:r>
              <a:rPr lang="en-US" dirty="0" err="1"/>
              <a:t>Skulle</a:t>
            </a:r>
            <a:r>
              <a:rPr lang="en-US" dirty="0"/>
              <a:t> </a:t>
            </a:r>
            <a:r>
              <a:rPr lang="en-US" dirty="0" err="1"/>
              <a:t>ert</a:t>
            </a:r>
            <a:r>
              <a:rPr lang="en-US" dirty="0"/>
              <a:t> </a:t>
            </a:r>
            <a:r>
              <a:rPr lang="en-US" dirty="0" err="1"/>
              <a:t>val</a:t>
            </a:r>
            <a:r>
              <a:rPr lang="en-US" dirty="0"/>
              <a:t> </a:t>
            </a:r>
            <a:r>
              <a:rPr lang="en-US" dirty="0" err="1"/>
              <a:t>påverkas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hemtentans</a:t>
            </a:r>
            <a:r>
              <a:rPr lang="en-US" dirty="0"/>
              <a:t> </a:t>
            </a:r>
            <a:r>
              <a:rPr lang="en-US" dirty="0" err="1"/>
              <a:t>utformning</a:t>
            </a:r>
            <a:r>
              <a:rPr lang="en-US" dirty="0"/>
              <a:t> (</a:t>
            </a:r>
            <a:r>
              <a:rPr lang="en-US" dirty="0" err="1"/>
              <a:t>flervals</a:t>
            </a:r>
            <a:r>
              <a:rPr lang="en-US" dirty="0"/>
              <a:t>-, </a:t>
            </a:r>
            <a:r>
              <a:rPr lang="en-US" dirty="0" err="1"/>
              <a:t>kortsvars</a:t>
            </a:r>
            <a:r>
              <a:rPr lang="en-US" dirty="0"/>
              <a:t>-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essäfrågor</a:t>
            </a:r>
            <a:r>
              <a:rPr lang="en-US" dirty="0"/>
              <a:t>)? </a:t>
            </a:r>
            <a:r>
              <a:rPr lang="en-US" dirty="0" err="1"/>
              <a:t>Påverkar</a:t>
            </a:r>
            <a:r>
              <a:rPr lang="en-US" dirty="0"/>
              <a:t> </a:t>
            </a:r>
            <a:r>
              <a:rPr lang="en-US" dirty="0" err="1"/>
              <a:t>antalet</a:t>
            </a:r>
            <a:r>
              <a:rPr lang="en-US" dirty="0"/>
              <a:t> </a:t>
            </a:r>
            <a:r>
              <a:rPr lang="en-US" dirty="0" err="1"/>
              <a:t>tentander</a:t>
            </a:r>
            <a:r>
              <a:rPr lang="en-US" dirty="0"/>
              <a:t> (30 alt. 280 </a:t>
            </a:r>
            <a:r>
              <a:rPr lang="en-US" dirty="0" err="1"/>
              <a:t>st.</a:t>
            </a:r>
            <a:r>
              <a:rPr lang="en-US" dirty="0"/>
              <a:t>) valet? </a:t>
            </a:r>
            <a:r>
              <a:rPr lang="en-US" dirty="0" err="1"/>
              <a:t>Använder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vid </a:t>
            </a:r>
            <a:r>
              <a:rPr lang="en-US" dirty="0" err="1"/>
              <a:t>er</a:t>
            </a:r>
            <a:r>
              <a:rPr lang="en-US" dirty="0"/>
              <a:t> institution </a:t>
            </a:r>
            <a:r>
              <a:rPr lang="en-US" dirty="0" err="1"/>
              <a:t>någon</a:t>
            </a:r>
            <a:r>
              <a:rPr lang="en-US" dirty="0"/>
              <a:t> </a:t>
            </a:r>
            <a:r>
              <a:rPr lang="en-US" dirty="0" err="1"/>
              <a:t>annan</a:t>
            </a:r>
            <a:r>
              <a:rPr lang="en-US" dirty="0"/>
              <a:t> </a:t>
            </a:r>
            <a:r>
              <a:rPr lang="en-US" dirty="0" err="1"/>
              <a:t>examinationsplattform</a:t>
            </a:r>
            <a:r>
              <a:rPr lang="en-US" dirty="0"/>
              <a:t> </a:t>
            </a:r>
            <a:r>
              <a:rPr lang="en-US" dirty="0" err="1"/>
              <a:t>än</a:t>
            </a:r>
            <a:r>
              <a:rPr lang="en-US" dirty="0"/>
              <a:t> </a:t>
            </a:r>
            <a:r>
              <a:rPr lang="en-US" dirty="0" err="1"/>
              <a:t>Exia</a:t>
            </a:r>
            <a:r>
              <a:rPr lang="en-US" dirty="0"/>
              <a:t> resp. Athena?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36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Muntlig</a:t>
            </a:r>
            <a:r>
              <a:rPr lang="en-US" b="1" dirty="0"/>
              <a:t> examination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Av </a:t>
            </a:r>
            <a:r>
              <a:rPr lang="en-US" dirty="0" err="1"/>
              <a:t>kursens</a:t>
            </a:r>
            <a:r>
              <a:rPr lang="en-US" dirty="0"/>
              <a:t> </a:t>
            </a:r>
            <a:r>
              <a:rPr lang="en-US" dirty="0" err="1"/>
              <a:t>förväntade</a:t>
            </a:r>
            <a:r>
              <a:rPr lang="en-US" dirty="0"/>
              <a:t> </a:t>
            </a:r>
            <a:r>
              <a:rPr lang="en-US" dirty="0" err="1"/>
              <a:t>studieresultat</a:t>
            </a:r>
            <a:r>
              <a:rPr lang="en-US" dirty="0"/>
              <a:t> </a:t>
            </a:r>
            <a:r>
              <a:rPr lang="en-US" dirty="0" err="1"/>
              <a:t>framgår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muntligt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skriftligt</a:t>
            </a:r>
            <a:r>
              <a:rPr lang="en-US" dirty="0"/>
              <a:t> 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kunna</a:t>
            </a:r>
            <a:r>
              <a:rPr lang="en-US" dirty="0"/>
              <a:t> </a:t>
            </a:r>
            <a:r>
              <a:rPr lang="en-US" dirty="0" err="1"/>
              <a:t>inta</a:t>
            </a:r>
            <a:r>
              <a:rPr lang="en-US" dirty="0"/>
              <a:t> </a:t>
            </a:r>
            <a:r>
              <a:rPr lang="en-US" dirty="0" err="1"/>
              <a:t>olika</a:t>
            </a:r>
            <a:r>
              <a:rPr lang="en-US" dirty="0"/>
              <a:t> positioner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perspektiv</a:t>
            </a:r>
            <a:r>
              <a:rPr lang="en-US" dirty="0"/>
              <a:t>,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de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kunna</a:t>
            </a:r>
            <a:r>
              <a:rPr lang="en-US" dirty="0"/>
              <a:t> visa </a:t>
            </a:r>
            <a:r>
              <a:rPr lang="en-US" dirty="0" err="1"/>
              <a:t>prov</a:t>
            </a:r>
            <a:r>
              <a:rPr lang="en-US" dirty="0"/>
              <a:t> </a:t>
            </a:r>
            <a:r>
              <a:rPr lang="en-US" dirty="0" err="1"/>
              <a:t>presentationsfärdigheter</a:t>
            </a:r>
            <a:r>
              <a:rPr lang="en-US" dirty="0"/>
              <a:t>. Vid campus-</a:t>
            </a:r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brukar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delas</a:t>
            </a:r>
            <a:r>
              <a:rPr lang="en-US" dirty="0"/>
              <a:t> </a:t>
            </a:r>
            <a:r>
              <a:rPr lang="en-US" dirty="0" err="1"/>
              <a:t>upp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ca</a:t>
            </a:r>
            <a:r>
              <a:rPr lang="en-US" dirty="0"/>
              <a:t> 40, </a:t>
            </a:r>
            <a:r>
              <a:rPr lang="en-US" dirty="0" err="1"/>
              <a:t>och</a:t>
            </a:r>
            <a:r>
              <a:rPr lang="en-US" dirty="0"/>
              <a:t> sedan </a:t>
            </a:r>
            <a:r>
              <a:rPr lang="en-US" dirty="0" err="1"/>
              <a:t>indelas</a:t>
            </a:r>
            <a:r>
              <a:rPr lang="en-US" dirty="0"/>
              <a:t> </a:t>
            </a:r>
            <a:r>
              <a:rPr lang="en-US" dirty="0" err="1"/>
              <a:t>ytterligare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5 </a:t>
            </a:r>
            <a:r>
              <a:rPr lang="en-US" dirty="0" err="1"/>
              <a:t>studenter</a:t>
            </a:r>
            <a:r>
              <a:rPr lang="en-US" dirty="0"/>
              <a:t>, 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ta sig an en </a:t>
            </a:r>
            <a:r>
              <a:rPr lang="en-US" dirty="0" err="1"/>
              <a:t>större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komplex</a:t>
            </a:r>
            <a:r>
              <a:rPr lang="en-US" dirty="0"/>
              <a:t> </a:t>
            </a:r>
            <a:r>
              <a:rPr lang="en-US" dirty="0" err="1"/>
              <a:t>frågeställning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85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Muntlig</a:t>
            </a:r>
            <a:r>
              <a:rPr lang="en-US" b="1" dirty="0"/>
              <a:t> examination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Tidigare</a:t>
            </a:r>
            <a:r>
              <a:rPr lang="en-US" dirty="0"/>
              <a:t> har </a:t>
            </a:r>
            <a:r>
              <a:rPr lang="en-US" dirty="0" err="1"/>
              <a:t>examinationen</a:t>
            </a:r>
            <a:r>
              <a:rPr lang="en-US" dirty="0"/>
              <a:t> </a:t>
            </a:r>
            <a:r>
              <a:rPr lang="en-US" dirty="0" err="1"/>
              <a:t>bestått</a:t>
            </a:r>
            <a:r>
              <a:rPr lang="en-US" dirty="0"/>
              <a:t> av 3 </a:t>
            </a:r>
            <a:r>
              <a:rPr lang="en-US" dirty="0" err="1"/>
              <a:t>delar</a:t>
            </a:r>
            <a:r>
              <a:rPr lang="en-US" dirty="0"/>
              <a:t>: en </a:t>
            </a:r>
            <a:r>
              <a:rPr lang="en-US" dirty="0" err="1"/>
              <a:t>skriven</a:t>
            </a:r>
            <a:r>
              <a:rPr lang="en-US" dirty="0"/>
              <a:t> rapport </a:t>
            </a:r>
            <a:r>
              <a:rPr lang="en-US" dirty="0" err="1"/>
              <a:t>författad</a:t>
            </a:r>
            <a:r>
              <a:rPr lang="en-US" dirty="0"/>
              <a:t> av </a:t>
            </a:r>
            <a:r>
              <a:rPr lang="en-US" dirty="0" err="1"/>
              <a:t>gruppen</a:t>
            </a:r>
            <a:r>
              <a:rPr lang="en-US" dirty="0"/>
              <a:t>, en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reflekterande</a:t>
            </a:r>
            <a:r>
              <a:rPr lang="en-US" dirty="0"/>
              <a:t> </a:t>
            </a:r>
            <a:r>
              <a:rPr lang="en-US" dirty="0" err="1"/>
              <a:t>uppgift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varje</a:t>
            </a:r>
            <a:r>
              <a:rPr lang="en-US" dirty="0"/>
              <a:t> student </a:t>
            </a:r>
            <a:r>
              <a:rPr lang="en-US" dirty="0" err="1"/>
              <a:t>skrivit</a:t>
            </a:r>
            <a:r>
              <a:rPr lang="en-US" dirty="0"/>
              <a:t> </a:t>
            </a:r>
            <a:r>
              <a:rPr lang="en-US" dirty="0" err="1"/>
              <a:t>själv</a:t>
            </a:r>
            <a:r>
              <a:rPr lang="en-US" dirty="0"/>
              <a:t>, </a:t>
            </a:r>
            <a:r>
              <a:rPr lang="en-US" dirty="0" err="1"/>
              <a:t>och</a:t>
            </a:r>
            <a:r>
              <a:rPr lang="en-US" dirty="0"/>
              <a:t> en </a:t>
            </a:r>
            <a:r>
              <a:rPr lang="en-US" dirty="0" err="1"/>
              <a:t>gruppvis</a:t>
            </a:r>
            <a:r>
              <a:rPr lang="en-US" dirty="0"/>
              <a:t> </a:t>
            </a:r>
            <a:r>
              <a:rPr lang="en-US" dirty="0" err="1"/>
              <a:t>muntlig</a:t>
            </a:r>
            <a:r>
              <a:rPr lang="en-US" dirty="0"/>
              <a:t> presentation </a:t>
            </a:r>
            <a:r>
              <a:rPr lang="en-US" dirty="0" err="1"/>
              <a:t>i</a:t>
            </a:r>
            <a:r>
              <a:rPr lang="en-US" dirty="0"/>
              <a:t> form av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seminarium</a:t>
            </a:r>
            <a:r>
              <a:rPr lang="en-US" dirty="0"/>
              <a:t>, </a:t>
            </a:r>
            <a:r>
              <a:rPr lang="en-US" dirty="0" err="1"/>
              <a:t>där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presenterar</a:t>
            </a:r>
            <a:r>
              <a:rPr lang="en-US" dirty="0"/>
              <a:t> en </a:t>
            </a:r>
            <a:r>
              <a:rPr lang="en-US" dirty="0" err="1"/>
              <a:t>forskningsartikel</a:t>
            </a:r>
            <a:r>
              <a:rPr lang="en-US" dirty="0"/>
              <a:t> (Journal Club). Nu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examinationen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stället</a:t>
            </a:r>
            <a:r>
              <a:rPr lang="en-US" dirty="0"/>
              <a:t> </a:t>
            </a:r>
            <a:r>
              <a:rPr lang="en-US" dirty="0" err="1"/>
              <a:t>skötas</a:t>
            </a:r>
            <a:r>
              <a:rPr lang="en-US" dirty="0"/>
              <a:t> </a:t>
            </a:r>
            <a:r>
              <a:rPr lang="en-US" dirty="0" err="1"/>
              <a:t>digitalt</a:t>
            </a:r>
            <a:r>
              <a:rPr lang="en-US" dirty="0"/>
              <a:t>. </a:t>
            </a:r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resonerar</a:t>
            </a:r>
            <a:r>
              <a:rPr lang="en-US" dirty="0"/>
              <a:t> du nu </a:t>
            </a:r>
            <a:r>
              <a:rPr lang="en-US" dirty="0" err="1"/>
              <a:t>kring</a:t>
            </a:r>
            <a:r>
              <a:rPr lang="en-US" dirty="0"/>
              <a:t> den </a:t>
            </a:r>
            <a:r>
              <a:rPr lang="en-US" dirty="0" err="1"/>
              <a:t>muntliga</a:t>
            </a:r>
            <a:r>
              <a:rPr lang="en-US" dirty="0"/>
              <a:t> </a:t>
            </a:r>
            <a:r>
              <a:rPr lang="en-US" dirty="0" err="1"/>
              <a:t>delen</a:t>
            </a:r>
            <a:r>
              <a:rPr lang="en-US" dirty="0"/>
              <a:t>, 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rättssäkert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rättvis</a:t>
            </a:r>
            <a:r>
              <a:rPr lang="en-US" dirty="0"/>
              <a:t>?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vilka</a:t>
            </a:r>
            <a:r>
              <a:rPr lang="en-US" dirty="0"/>
              <a:t> </a:t>
            </a:r>
            <a:r>
              <a:rPr lang="en-US" dirty="0" err="1"/>
              <a:t>sätt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man </a:t>
            </a:r>
            <a:r>
              <a:rPr lang="en-US" dirty="0" err="1"/>
              <a:t>säkerställa</a:t>
            </a:r>
            <a:r>
              <a:rPr lang="en-US" dirty="0"/>
              <a:t> 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dessa</a:t>
            </a:r>
            <a:r>
              <a:rPr lang="en-US" dirty="0"/>
              <a:t> </a:t>
            </a:r>
            <a:r>
              <a:rPr lang="en-US" dirty="0" err="1"/>
              <a:t>aspekter</a:t>
            </a:r>
            <a:r>
              <a:rPr lang="en-US" dirty="0"/>
              <a:t> </a:t>
            </a:r>
            <a:r>
              <a:rPr lang="en-US" dirty="0" err="1"/>
              <a:t>när</a:t>
            </a:r>
            <a:r>
              <a:rPr lang="en-US" dirty="0"/>
              <a:t> </a:t>
            </a:r>
            <a:r>
              <a:rPr lang="en-US" dirty="0" err="1"/>
              <a:t>muntliga</a:t>
            </a:r>
            <a:r>
              <a:rPr lang="en-US" dirty="0"/>
              <a:t> </a:t>
            </a:r>
            <a:r>
              <a:rPr lang="en-US" dirty="0" err="1"/>
              <a:t>examinationer</a:t>
            </a:r>
            <a:r>
              <a:rPr lang="en-US" dirty="0"/>
              <a:t> </a:t>
            </a:r>
            <a:r>
              <a:rPr lang="en-US" dirty="0" err="1"/>
              <a:t>genomförs</a:t>
            </a:r>
            <a:r>
              <a:rPr lang="en-US" dirty="0"/>
              <a:t> online?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673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6850800" cy="79560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Muntlig</a:t>
            </a:r>
            <a:r>
              <a:rPr lang="en-US" b="1" dirty="0"/>
              <a:t> examination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7920880" cy="439248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Av </a:t>
            </a:r>
            <a:r>
              <a:rPr lang="en-US" dirty="0" err="1"/>
              <a:t>kursens</a:t>
            </a:r>
            <a:r>
              <a:rPr lang="en-US" dirty="0"/>
              <a:t> </a:t>
            </a:r>
            <a:r>
              <a:rPr lang="en-US" dirty="0" err="1"/>
              <a:t>förväntade</a:t>
            </a:r>
            <a:r>
              <a:rPr lang="en-US" dirty="0"/>
              <a:t> </a:t>
            </a:r>
            <a:r>
              <a:rPr lang="en-US" dirty="0" err="1"/>
              <a:t>studieresultat</a:t>
            </a:r>
            <a:r>
              <a:rPr lang="en-US" dirty="0"/>
              <a:t> </a:t>
            </a:r>
            <a:r>
              <a:rPr lang="en-US" dirty="0" err="1"/>
              <a:t>framgår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muntligt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skriftligt</a:t>
            </a:r>
            <a:r>
              <a:rPr lang="en-US" dirty="0"/>
              <a:t> 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kunna</a:t>
            </a:r>
            <a:r>
              <a:rPr lang="en-US" dirty="0"/>
              <a:t> </a:t>
            </a:r>
            <a:r>
              <a:rPr lang="en-US" dirty="0" err="1"/>
              <a:t>inta</a:t>
            </a:r>
            <a:r>
              <a:rPr lang="en-US" dirty="0"/>
              <a:t> </a:t>
            </a:r>
            <a:r>
              <a:rPr lang="en-US" dirty="0" err="1"/>
              <a:t>olika</a:t>
            </a:r>
            <a:r>
              <a:rPr lang="en-US" dirty="0"/>
              <a:t> positioner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perspektiv</a:t>
            </a:r>
            <a:r>
              <a:rPr lang="en-US" dirty="0"/>
              <a:t>,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de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kunna</a:t>
            </a:r>
            <a:r>
              <a:rPr lang="en-US" dirty="0"/>
              <a:t> visa </a:t>
            </a:r>
            <a:r>
              <a:rPr lang="en-US" dirty="0" err="1"/>
              <a:t>prov</a:t>
            </a:r>
            <a:r>
              <a:rPr lang="en-US" dirty="0"/>
              <a:t> </a:t>
            </a:r>
            <a:r>
              <a:rPr lang="en-US" dirty="0" err="1"/>
              <a:t>presentationsfärdigheter</a:t>
            </a:r>
            <a:r>
              <a:rPr lang="en-US" dirty="0"/>
              <a:t>. Vid campus-</a:t>
            </a:r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brukar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delas</a:t>
            </a:r>
            <a:r>
              <a:rPr lang="en-US" dirty="0"/>
              <a:t> </a:t>
            </a:r>
            <a:r>
              <a:rPr lang="en-US" dirty="0" err="1"/>
              <a:t>upp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ca</a:t>
            </a:r>
            <a:r>
              <a:rPr lang="en-US" dirty="0"/>
              <a:t> 40, </a:t>
            </a:r>
            <a:r>
              <a:rPr lang="en-US" dirty="0" err="1"/>
              <a:t>och</a:t>
            </a:r>
            <a:r>
              <a:rPr lang="en-US" dirty="0"/>
              <a:t> sedan </a:t>
            </a:r>
            <a:r>
              <a:rPr lang="en-US" dirty="0" err="1"/>
              <a:t>indelas</a:t>
            </a:r>
            <a:r>
              <a:rPr lang="en-US" dirty="0"/>
              <a:t> </a:t>
            </a:r>
            <a:r>
              <a:rPr lang="en-US" dirty="0" err="1"/>
              <a:t>ytterligare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5 </a:t>
            </a:r>
            <a:r>
              <a:rPr lang="en-US" dirty="0" err="1"/>
              <a:t>studenter</a:t>
            </a:r>
            <a:r>
              <a:rPr lang="en-US" dirty="0"/>
              <a:t>, 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ta sig an en </a:t>
            </a:r>
            <a:r>
              <a:rPr lang="en-US" dirty="0" err="1"/>
              <a:t>större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komplex</a:t>
            </a:r>
            <a:r>
              <a:rPr lang="en-US" dirty="0"/>
              <a:t> </a:t>
            </a:r>
            <a:r>
              <a:rPr lang="en-US" dirty="0" err="1"/>
              <a:t>frågeställning</a:t>
            </a:r>
            <a:r>
              <a:rPr lang="en-US" dirty="0"/>
              <a:t>. </a:t>
            </a:r>
          </a:p>
          <a:p>
            <a:r>
              <a:rPr lang="en-US" dirty="0" err="1"/>
              <a:t>Tidigare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examinationen</a:t>
            </a:r>
            <a:r>
              <a:rPr lang="en-US" dirty="0"/>
              <a:t> </a:t>
            </a:r>
            <a:r>
              <a:rPr lang="en-US" dirty="0" err="1"/>
              <a:t>bestått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3 </a:t>
            </a:r>
            <a:r>
              <a:rPr lang="en-US" dirty="0" err="1"/>
              <a:t>delar</a:t>
            </a:r>
            <a:r>
              <a:rPr lang="en-US" dirty="0"/>
              <a:t>: en </a:t>
            </a:r>
            <a:r>
              <a:rPr lang="en-US" dirty="0" err="1"/>
              <a:t>skriven</a:t>
            </a:r>
            <a:r>
              <a:rPr lang="en-US" dirty="0"/>
              <a:t> rapport </a:t>
            </a:r>
            <a:r>
              <a:rPr lang="en-US" dirty="0" err="1"/>
              <a:t>författad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gruppen</a:t>
            </a:r>
            <a:r>
              <a:rPr lang="en-US" dirty="0"/>
              <a:t>, en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reflekterande</a:t>
            </a:r>
            <a:r>
              <a:rPr lang="en-US" dirty="0"/>
              <a:t> </a:t>
            </a:r>
            <a:r>
              <a:rPr lang="en-US" dirty="0" err="1"/>
              <a:t>uppgift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varje</a:t>
            </a:r>
            <a:r>
              <a:rPr lang="en-US" dirty="0"/>
              <a:t> student </a:t>
            </a:r>
            <a:r>
              <a:rPr lang="en-US" dirty="0" err="1"/>
              <a:t>skrivit</a:t>
            </a:r>
            <a:r>
              <a:rPr lang="en-US" dirty="0"/>
              <a:t> </a:t>
            </a:r>
            <a:r>
              <a:rPr lang="en-US" dirty="0" err="1"/>
              <a:t>själv</a:t>
            </a:r>
            <a:r>
              <a:rPr lang="en-US" dirty="0"/>
              <a:t>, </a:t>
            </a:r>
            <a:r>
              <a:rPr lang="en-US" dirty="0" err="1"/>
              <a:t>och</a:t>
            </a:r>
            <a:r>
              <a:rPr lang="en-US" dirty="0"/>
              <a:t> en </a:t>
            </a:r>
            <a:r>
              <a:rPr lang="en-US" dirty="0" err="1"/>
              <a:t>gruppvis</a:t>
            </a:r>
            <a:r>
              <a:rPr lang="en-US" dirty="0"/>
              <a:t> </a:t>
            </a:r>
            <a:r>
              <a:rPr lang="en-US" dirty="0" err="1"/>
              <a:t>muntlig</a:t>
            </a:r>
            <a:r>
              <a:rPr lang="en-US" dirty="0"/>
              <a:t> presentation </a:t>
            </a:r>
            <a:r>
              <a:rPr lang="en-US" dirty="0" err="1"/>
              <a:t>i</a:t>
            </a:r>
            <a:r>
              <a:rPr lang="en-US" dirty="0"/>
              <a:t> form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seminarium</a:t>
            </a:r>
            <a:r>
              <a:rPr lang="en-US" dirty="0"/>
              <a:t> </a:t>
            </a:r>
            <a:r>
              <a:rPr lang="en-US" dirty="0" err="1"/>
              <a:t>där</a:t>
            </a:r>
            <a:r>
              <a:rPr lang="en-US" dirty="0"/>
              <a:t> </a:t>
            </a:r>
            <a:r>
              <a:rPr lang="en-US" dirty="0" err="1"/>
              <a:t>studenterna</a:t>
            </a:r>
            <a:r>
              <a:rPr lang="en-US" dirty="0"/>
              <a:t> </a:t>
            </a:r>
            <a:r>
              <a:rPr lang="en-US" dirty="0" err="1"/>
              <a:t>presenterar</a:t>
            </a:r>
            <a:r>
              <a:rPr lang="en-US" dirty="0"/>
              <a:t> en </a:t>
            </a:r>
            <a:r>
              <a:rPr lang="en-US" dirty="0" err="1"/>
              <a:t>forskningsartikel</a:t>
            </a:r>
            <a:r>
              <a:rPr lang="en-US" dirty="0"/>
              <a:t> (Journal Club). Nu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examinationen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stället</a:t>
            </a:r>
            <a:r>
              <a:rPr lang="en-US" dirty="0"/>
              <a:t> </a:t>
            </a:r>
            <a:r>
              <a:rPr lang="en-US" dirty="0" err="1"/>
              <a:t>skötas</a:t>
            </a:r>
            <a:r>
              <a:rPr lang="en-US" dirty="0"/>
              <a:t> </a:t>
            </a:r>
            <a:r>
              <a:rPr lang="en-US" dirty="0" err="1"/>
              <a:t>digitalt</a:t>
            </a:r>
            <a:r>
              <a:rPr lang="en-US" dirty="0"/>
              <a:t>. </a:t>
            </a:r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resonerar</a:t>
            </a:r>
            <a:r>
              <a:rPr lang="en-US" dirty="0"/>
              <a:t> du nu </a:t>
            </a:r>
            <a:r>
              <a:rPr lang="en-US" dirty="0" err="1"/>
              <a:t>kring</a:t>
            </a:r>
            <a:r>
              <a:rPr lang="en-US" dirty="0"/>
              <a:t> den </a:t>
            </a:r>
            <a:r>
              <a:rPr lang="en-US" dirty="0" err="1"/>
              <a:t>muntliga</a:t>
            </a:r>
            <a:r>
              <a:rPr lang="en-US" dirty="0"/>
              <a:t> </a:t>
            </a:r>
            <a:r>
              <a:rPr lang="en-US" dirty="0" err="1"/>
              <a:t>delen</a:t>
            </a:r>
            <a:r>
              <a:rPr lang="en-US" dirty="0"/>
              <a:t>, 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rättssäkert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rättvis</a:t>
            </a:r>
            <a:r>
              <a:rPr lang="en-US" dirty="0"/>
              <a:t>?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vilka</a:t>
            </a:r>
            <a:r>
              <a:rPr lang="en-US" dirty="0"/>
              <a:t> </a:t>
            </a:r>
            <a:r>
              <a:rPr lang="en-US" dirty="0" err="1"/>
              <a:t>sätt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man </a:t>
            </a:r>
            <a:r>
              <a:rPr lang="en-US" dirty="0" err="1"/>
              <a:t>säkerställa</a:t>
            </a:r>
            <a:r>
              <a:rPr lang="en-US" dirty="0"/>
              <a:t> 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dessa</a:t>
            </a:r>
            <a:r>
              <a:rPr lang="en-US" dirty="0"/>
              <a:t> </a:t>
            </a:r>
            <a:r>
              <a:rPr lang="en-US" dirty="0" err="1"/>
              <a:t>aspekter</a:t>
            </a:r>
            <a:r>
              <a:rPr lang="en-US" dirty="0"/>
              <a:t> </a:t>
            </a:r>
            <a:r>
              <a:rPr lang="en-US" dirty="0" err="1"/>
              <a:t>när</a:t>
            </a:r>
            <a:r>
              <a:rPr lang="en-US" dirty="0"/>
              <a:t> </a:t>
            </a:r>
            <a:r>
              <a:rPr lang="en-US" dirty="0" err="1"/>
              <a:t>muntliga</a:t>
            </a:r>
            <a:r>
              <a:rPr lang="en-US" dirty="0"/>
              <a:t> </a:t>
            </a:r>
            <a:r>
              <a:rPr lang="en-US" dirty="0" err="1"/>
              <a:t>examinationer</a:t>
            </a:r>
            <a:r>
              <a:rPr lang="en-US" dirty="0"/>
              <a:t> </a:t>
            </a:r>
            <a:r>
              <a:rPr lang="en-US" dirty="0" err="1"/>
              <a:t>genomförs</a:t>
            </a:r>
            <a:r>
              <a:rPr lang="en-US" dirty="0"/>
              <a:t> online?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495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Examination </a:t>
            </a:r>
            <a:r>
              <a:rPr lang="en-US" b="1" dirty="0" err="1"/>
              <a:t>av</a:t>
            </a:r>
            <a:r>
              <a:rPr lang="en-US" b="1" dirty="0"/>
              <a:t> </a:t>
            </a:r>
            <a:r>
              <a:rPr lang="en-US" b="1" dirty="0" err="1"/>
              <a:t>praktiska</a:t>
            </a:r>
            <a:r>
              <a:rPr lang="en-US" b="1" dirty="0"/>
              <a:t> </a:t>
            </a:r>
            <a:r>
              <a:rPr lang="en-US" b="1" dirty="0" err="1"/>
              <a:t>kunskaper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 din </a:t>
            </a:r>
            <a:r>
              <a:rPr lang="en-US" dirty="0" err="1"/>
              <a:t>kurs</a:t>
            </a:r>
            <a:r>
              <a:rPr lang="en-US" dirty="0"/>
              <a:t> </a:t>
            </a:r>
            <a:r>
              <a:rPr lang="en-US" dirty="0" err="1"/>
              <a:t>ingår</a:t>
            </a:r>
            <a:r>
              <a:rPr lang="en-US" dirty="0"/>
              <a:t> </a:t>
            </a:r>
            <a:r>
              <a:rPr lang="en-US" dirty="0" err="1"/>
              <a:t>praktiska</a:t>
            </a:r>
            <a:r>
              <a:rPr lang="en-US" dirty="0"/>
              <a:t> moment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måste</a:t>
            </a:r>
            <a:r>
              <a:rPr lang="en-US" dirty="0"/>
              <a:t> </a:t>
            </a:r>
            <a:r>
              <a:rPr lang="en-US" dirty="0" err="1"/>
              <a:t>examineras</a:t>
            </a:r>
            <a:r>
              <a:rPr lang="en-US" dirty="0"/>
              <a:t>. </a:t>
            </a:r>
            <a:r>
              <a:rPr lang="en-US" dirty="0" err="1"/>
              <a:t>Vissa</a:t>
            </a:r>
            <a:r>
              <a:rPr lang="en-US" dirty="0"/>
              <a:t> </a:t>
            </a:r>
            <a:r>
              <a:rPr lang="en-US" dirty="0" err="1"/>
              <a:t>praktiska</a:t>
            </a:r>
            <a:r>
              <a:rPr lang="en-US" dirty="0"/>
              <a:t> moment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examineras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distans</a:t>
            </a:r>
            <a:r>
              <a:rPr lang="en-US" dirty="0"/>
              <a:t>, men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. </a:t>
            </a:r>
            <a:r>
              <a:rPr lang="en-US" dirty="0" err="1"/>
              <a:t>Vilka</a:t>
            </a:r>
            <a:r>
              <a:rPr lang="en-US" dirty="0"/>
              <a:t> moment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förväntade</a:t>
            </a:r>
            <a:r>
              <a:rPr lang="en-US" dirty="0"/>
              <a:t> </a:t>
            </a:r>
            <a:r>
              <a:rPr lang="en-US" dirty="0" err="1"/>
              <a:t>studieresultat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du </a:t>
            </a:r>
            <a:r>
              <a:rPr lang="en-US" dirty="0" err="1"/>
              <a:t>examinera</a:t>
            </a:r>
            <a:r>
              <a:rPr lang="en-US" dirty="0"/>
              <a:t>,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vilket</a:t>
            </a:r>
            <a:r>
              <a:rPr lang="en-US" dirty="0"/>
              <a:t> </a:t>
            </a:r>
            <a:r>
              <a:rPr lang="en-US" dirty="0" err="1"/>
              <a:t>sätt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du </a:t>
            </a:r>
            <a:r>
              <a:rPr lang="en-US" dirty="0" err="1"/>
              <a:t>examinera</a:t>
            </a:r>
            <a:r>
              <a:rPr lang="en-US" dirty="0"/>
              <a:t> </a:t>
            </a:r>
            <a:r>
              <a:rPr lang="en-US" dirty="0" err="1"/>
              <a:t>dessa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distans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rättssäkert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rättvis</a:t>
            </a:r>
            <a:r>
              <a:rPr lang="en-US" dirty="0"/>
              <a:t> </a:t>
            </a:r>
            <a:r>
              <a:rPr lang="en-US" dirty="0" err="1"/>
              <a:t>sätt</a:t>
            </a:r>
            <a:r>
              <a:rPr lang="en-US" dirty="0"/>
              <a:t>? </a:t>
            </a:r>
            <a:r>
              <a:rPr lang="en-US" dirty="0" err="1"/>
              <a:t>Vilka</a:t>
            </a:r>
            <a:r>
              <a:rPr lang="en-US" dirty="0"/>
              <a:t> moment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förväntade</a:t>
            </a:r>
            <a:r>
              <a:rPr lang="en-US" dirty="0"/>
              <a:t> </a:t>
            </a:r>
            <a:r>
              <a:rPr lang="en-US" dirty="0" err="1"/>
              <a:t>studieresultat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examineras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distans</a:t>
            </a:r>
            <a:r>
              <a:rPr lang="en-US" dirty="0"/>
              <a:t>? </a:t>
            </a:r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planera</a:t>
            </a:r>
            <a:r>
              <a:rPr lang="en-US" dirty="0"/>
              <a:t> du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dessa</a:t>
            </a:r>
            <a:r>
              <a:rPr lang="en-US" dirty="0"/>
              <a:t> moment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förväntade</a:t>
            </a:r>
            <a:r>
              <a:rPr lang="en-US" dirty="0"/>
              <a:t> </a:t>
            </a:r>
            <a:r>
              <a:rPr lang="en-US" dirty="0" err="1"/>
              <a:t>studieresultat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kunna</a:t>
            </a:r>
            <a:r>
              <a:rPr lang="en-US" dirty="0"/>
              <a:t> </a:t>
            </a:r>
            <a:r>
              <a:rPr lang="en-US" dirty="0" err="1"/>
              <a:t>examineras</a:t>
            </a:r>
            <a:r>
              <a:rPr lang="en-US" dirty="0"/>
              <a:t> under </a:t>
            </a:r>
            <a:r>
              <a:rPr lang="en-US" dirty="0" err="1"/>
              <a:t>terminens</a:t>
            </a:r>
            <a:r>
              <a:rPr lang="en-US" dirty="0"/>
              <a:t> </a:t>
            </a:r>
            <a:r>
              <a:rPr lang="en-US" dirty="0" err="1"/>
              <a:t>gång</a:t>
            </a:r>
            <a:r>
              <a:rPr lang="en-US" dirty="0"/>
              <a:t>? </a:t>
            </a:r>
            <a:r>
              <a:rPr lang="en-US" dirty="0" err="1"/>
              <a:t>Vilket</a:t>
            </a:r>
            <a:r>
              <a:rPr lang="en-US" dirty="0"/>
              <a:t> </a:t>
            </a:r>
            <a:r>
              <a:rPr lang="en-US" dirty="0" err="1"/>
              <a:t>stöd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när</a:t>
            </a:r>
            <a:r>
              <a:rPr lang="en-US" dirty="0"/>
              <a:t> du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planera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detta</a:t>
            </a:r>
            <a:r>
              <a:rPr lang="en-US" dirty="0"/>
              <a:t>, </a:t>
            </a:r>
            <a:r>
              <a:rPr lang="en-US" dirty="0" err="1"/>
              <a:t>på</a:t>
            </a:r>
            <a:r>
              <a:rPr lang="en-US" dirty="0"/>
              <a:t> institutions-, </a:t>
            </a:r>
            <a:r>
              <a:rPr lang="en-US" dirty="0" err="1"/>
              <a:t>fakultets</a:t>
            </a:r>
            <a:r>
              <a:rPr lang="en-US" dirty="0"/>
              <a:t>- 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universitetsnivå</a:t>
            </a:r>
            <a:r>
              <a:rPr lang="en-US" dirty="0"/>
              <a:t>?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871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/>
              <a:t>Finns </a:t>
            </a:r>
            <a:r>
              <a:rPr lang="en-US" b="1" dirty="0" err="1"/>
              <a:t>det</a:t>
            </a:r>
            <a:r>
              <a:rPr lang="en-US" b="1" dirty="0"/>
              <a:t> </a:t>
            </a:r>
            <a:r>
              <a:rPr lang="en-US" b="1" dirty="0" err="1"/>
              <a:t>möjlighet</a:t>
            </a:r>
            <a:r>
              <a:rPr lang="en-US" b="1" dirty="0"/>
              <a:t> </a:t>
            </a:r>
            <a:r>
              <a:rPr lang="en-US" b="1" dirty="0" err="1"/>
              <a:t>för</a:t>
            </a:r>
            <a:r>
              <a:rPr lang="en-US" b="1" dirty="0"/>
              <a:t> </a:t>
            </a:r>
            <a:r>
              <a:rPr lang="en-US" b="1" dirty="0" err="1"/>
              <a:t>undantag</a:t>
            </a:r>
            <a:r>
              <a:rPr lang="en-US" b="1" dirty="0"/>
              <a:t> </a:t>
            </a:r>
            <a:r>
              <a:rPr lang="en-US" b="1" dirty="0" err="1"/>
              <a:t>vad</a:t>
            </a:r>
            <a:r>
              <a:rPr lang="en-US" b="1" dirty="0"/>
              <a:t> </a:t>
            </a:r>
            <a:r>
              <a:rPr lang="en-US" b="1" dirty="0" err="1"/>
              <a:t>gäller</a:t>
            </a:r>
            <a:r>
              <a:rPr lang="en-US" b="1" dirty="0"/>
              <a:t> </a:t>
            </a:r>
            <a:r>
              <a:rPr lang="en-US" b="1" dirty="0" err="1"/>
              <a:t>distansundervisning</a:t>
            </a:r>
            <a:r>
              <a:rPr lang="en-US" b="1" dirty="0"/>
              <a:t> </a:t>
            </a:r>
            <a:r>
              <a:rPr lang="en-US" b="1" dirty="0" err="1"/>
              <a:t>och</a:t>
            </a:r>
            <a:r>
              <a:rPr lang="en-US" b="1" dirty="0"/>
              <a:t> examination?</a:t>
            </a:r>
            <a:br>
              <a:rPr lang="en-US" dirty="0"/>
            </a:br>
            <a:r>
              <a:rPr lang="en-US" dirty="0"/>
              <a:t>Den 28 </a:t>
            </a:r>
            <a:r>
              <a:rPr lang="en-US" dirty="0" err="1"/>
              <a:t>april</a:t>
            </a:r>
            <a:r>
              <a:rPr lang="en-US" dirty="0"/>
              <a:t> </a:t>
            </a:r>
            <a:r>
              <a:rPr lang="en-US" dirty="0" err="1"/>
              <a:t>beslutade</a:t>
            </a:r>
            <a:r>
              <a:rPr lang="en-US" dirty="0"/>
              <a:t> </a:t>
            </a:r>
            <a:r>
              <a:rPr lang="en-US" dirty="0" err="1"/>
              <a:t>rektor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enlighet</a:t>
            </a:r>
            <a:r>
              <a:rPr lang="en-US" dirty="0"/>
              <a:t> med </a:t>
            </a:r>
            <a:r>
              <a:rPr lang="en-US" dirty="0" err="1"/>
              <a:t>undantagen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Folkhälsomyndighetens</a:t>
            </a:r>
            <a:r>
              <a:rPr lang="en-US" dirty="0"/>
              <a:t> </a:t>
            </a:r>
            <a:r>
              <a:rPr lang="en-US" dirty="0" err="1"/>
              <a:t>rekommendationer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examination </a:t>
            </a:r>
            <a:r>
              <a:rPr lang="en-US" dirty="0" err="1"/>
              <a:t>i</a:t>
            </a:r>
            <a:r>
              <a:rPr lang="en-US" dirty="0"/>
              <a:t> SU:s </a:t>
            </a:r>
            <a:r>
              <a:rPr lang="en-US" dirty="0" err="1"/>
              <a:t>lokaler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annan</a:t>
            </a:r>
            <a:r>
              <a:rPr lang="en-US" dirty="0"/>
              <a:t> </a:t>
            </a:r>
            <a:r>
              <a:rPr lang="en-US" dirty="0" err="1"/>
              <a:t>lämplig</a:t>
            </a:r>
            <a:r>
              <a:rPr lang="en-US" dirty="0"/>
              <a:t> plats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vissa</a:t>
            </a:r>
            <a:r>
              <a:rPr lang="en-US" dirty="0"/>
              <a:t> </a:t>
            </a:r>
            <a:r>
              <a:rPr lang="en-US" dirty="0" err="1"/>
              <a:t>laborationer</a:t>
            </a:r>
            <a:r>
              <a:rPr lang="en-US" dirty="0"/>
              <a:t>, </a:t>
            </a:r>
            <a:r>
              <a:rPr lang="en-US" dirty="0" err="1"/>
              <a:t>fältkurser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andra</a:t>
            </a:r>
            <a:r>
              <a:rPr lang="en-US" dirty="0"/>
              <a:t> </a:t>
            </a:r>
            <a:r>
              <a:rPr lang="en-US" dirty="0" err="1"/>
              <a:t>praktiska</a:t>
            </a:r>
            <a:r>
              <a:rPr lang="en-US" dirty="0"/>
              <a:t> moment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tillåtas</a:t>
            </a:r>
            <a:r>
              <a:rPr lang="en-US" dirty="0"/>
              <a:t>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särskilt</a:t>
            </a:r>
            <a:r>
              <a:rPr lang="en-US" dirty="0"/>
              <a:t> </a:t>
            </a:r>
            <a:r>
              <a:rPr lang="en-US" dirty="0" err="1"/>
              <a:t>beslut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ansvarig</a:t>
            </a:r>
            <a:r>
              <a:rPr lang="en-US" dirty="0"/>
              <a:t> </a:t>
            </a:r>
            <a:r>
              <a:rPr lang="en-US" dirty="0" err="1"/>
              <a:t>dekan</a:t>
            </a:r>
            <a:r>
              <a:rPr lang="en-US" dirty="0"/>
              <a:t>. </a:t>
            </a:r>
            <a:r>
              <a:rPr lang="en-US" dirty="0" err="1"/>
              <a:t>Undantag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enbart</a:t>
            </a:r>
            <a:r>
              <a:rPr lang="en-US" dirty="0"/>
              <a:t> </a:t>
            </a:r>
            <a:r>
              <a:rPr lang="en-US" dirty="0" err="1"/>
              <a:t>medges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synnerliga</a:t>
            </a:r>
            <a:r>
              <a:rPr lang="en-US" dirty="0"/>
              <a:t> </a:t>
            </a:r>
            <a:r>
              <a:rPr lang="en-US" dirty="0" err="1"/>
              <a:t>skäl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under </a:t>
            </a:r>
            <a:r>
              <a:rPr lang="en-US" dirty="0" err="1"/>
              <a:t>förutsättning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risken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smittspridning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minimeras</a:t>
            </a:r>
            <a:r>
              <a:rPr lang="en-US" dirty="0"/>
              <a:t>. En </a:t>
            </a:r>
            <a:r>
              <a:rPr lang="en-US" dirty="0" err="1"/>
              <a:t>särskild</a:t>
            </a:r>
            <a:r>
              <a:rPr lang="en-US" dirty="0"/>
              <a:t> </a:t>
            </a:r>
            <a:r>
              <a:rPr lang="en-US" dirty="0" err="1"/>
              <a:t>riskbedömning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göras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varje</a:t>
            </a:r>
            <a:r>
              <a:rPr lang="en-US" dirty="0"/>
              <a:t> </a:t>
            </a:r>
            <a:r>
              <a:rPr lang="en-US" dirty="0" err="1"/>
              <a:t>enskilt</a:t>
            </a:r>
            <a:r>
              <a:rPr lang="en-US" dirty="0"/>
              <a:t> fall. </a:t>
            </a:r>
            <a:r>
              <a:rPr lang="en-US" dirty="0" err="1"/>
              <a:t>Beslut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vidaredelegeras</a:t>
            </a:r>
            <a:r>
              <a:rPr lang="en-US" dirty="0"/>
              <a:t> </a:t>
            </a:r>
            <a:r>
              <a:rPr lang="en-US" dirty="0" err="1"/>
              <a:t>längre</a:t>
            </a:r>
            <a:r>
              <a:rPr lang="en-US" dirty="0"/>
              <a:t> </a:t>
            </a:r>
            <a:r>
              <a:rPr lang="en-US" dirty="0" err="1"/>
              <a:t>än</a:t>
            </a:r>
            <a:r>
              <a:rPr lang="en-US" dirty="0"/>
              <a:t> till </a:t>
            </a:r>
            <a:r>
              <a:rPr lang="en-US" dirty="0" err="1"/>
              <a:t>fakultetsnämndsnivå</a:t>
            </a:r>
            <a:r>
              <a:rPr lang="en-US" dirty="0"/>
              <a:t>. </a:t>
            </a:r>
            <a:r>
              <a:rPr lang="en-US" dirty="0" err="1"/>
              <a:t>Eventuella</a:t>
            </a:r>
            <a:r>
              <a:rPr lang="en-US" dirty="0"/>
              <a:t> </a:t>
            </a:r>
            <a:r>
              <a:rPr lang="en-US" dirty="0" err="1"/>
              <a:t>frågor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riktas</a:t>
            </a:r>
            <a:r>
              <a:rPr lang="en-US" dirty="0"/>
              <a:t> till </a:t>
            </a:r>
            <a:r>
              <a:rPr lang="en-US" dirty="0" err="1"/>
              <a:t>respektive</a:t>
            </a:r>
            <a:r>
              <a:rPr lang="en-US" dirty="0"/>
              <a:t> </a:t>
            </a:r>
            <a:r>
              <a:rPr lang="en-US" dirty="0" err="1"/>
              <a:t>dekan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994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err="1"/>
              <a:t>Vem</a:t>
            </a:r>
            <a:r>
              <a:rPr lang="en-US" b="1" dirty="0"/>
              <a:t> </a:t>
            </a:r>
            <a:r>
              <a:rPr lang="en-US" b="1" dirty="0" err="1"/>
              <a:t>bestämmer</a:t>
            </a:r>
            <a:r>
              <a:rPr lang="en-US" b="1" dirty="0"/>
              <a:t> </a:t>
            </a:r>
            <a:r>
              <a:rPr lang="en-US" b="1" dirty="0" err="1"/>
              <a:t>hur</a:t>
            </a:r>
            <a:r>
              <a:rPr lang="en-US" b="1" dirty="0"/>
              <a:t> </a:t>
            </a:r>
            <a:r>
              <a:rPr lang="en-US" b="1" dirty="0" err="1"/>
              <a:t>mycket</a:t>
            </a:r>
            <a:r>
              <a:rPr lang="en-US" b="1" dirty="0"/>
              <a:t> jag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förändra</a:t>
            </a:r>
            <a:r>
              <a:rPr lang="en-US" b="1" dirty="0"/>
              <a:t> </a:t>
            </a:r>
            <a:r>
              <a:rPr lang="en-US" b="1" dirty="0" err="1"/>
              <a:t>kursen</a:t>
            </a:r>
            <a:r>
              <a:rPr lang="en-US" b="1" dirty="0"/>
              <a:t> jag </a:t>
            </a:r>
            <a:r>
              <a:rPr lang="en-US" b="1" dirty="0" err="1"/>
              <a:t>undervisar</a:t>
            </a:r>
            <a:r>
              <a:rPr lang="en-US" b="1" dirty="0"/>
              <a:t> nu </a:t>
            </a:r>
            <a:r>
              <a:rPr lang="en-US" b="1" dirty="0" err="1"/>
              <a:t>när</a:t>
            </a:r>
            <a:r>
              <a:rPr lang="en-US" b="1" dirty="0"/>
              <a:t> den </a:t>
            </a:r>
            <a:r>
              <a:rPr lang="en-US" b="1" dirty="0" err="1"/>
              <a:t>ska</a:t>
            </a:r>
            <a:r>
              <a:rPr lang="en-US" b="1" dirty="0"/>
              <a:t> </a:t>
            </a:r>
            <a:r>
              <a:rPr lang="en-US" b="1" dirty="0" err="1"/>
              <a:t>ges</a:t>
            </a:r>
            <a:r>
              <a:rPr lang="en-US" b="1" dirty="0"/>
              <a:t> </a:t>
            </a:r>
            <a:r>
              <a:rPr lang="en-US" b="1" dirty="0" err="1"/>
              <a:t>på</a:t>
            </a:r>
            <a:r>
              <a:rPr lang="en-US" b="1" dirty="0"/>
              <a:t> </a:t>
            </a:r>
            <a:r>
              <a:rPr lang="en-US" b="1" dirty="0" err="1"/>
              <a:t>distans</a:t>
            </a:r>
            <a:r>
              <a:rPr lang="en-US" b="1" dirty="0"/>
              <a:t>?</a:t>
            </a:r>
            <a:br>
              <a:rPr lang="en-US" dirty="0"/>
            </a:b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kursansvarig</a:t>
            </a:r>
            <a:r>
              <a:rPr lang="en-US" dirty="0"/>
              <a:t> </a:t>
            </a:r>
            <a:r>
              <a:rPr lang="en-US" dirty="0" err="1"/>
              <a:t>lärares</a:t>
            </a:r>
            <a:r>
              <a:rPr lang="en-US" dirty="0"/>
              <a:t> </a:t>
            </a:r>
            <a:r>
              <a:rPr lang="en-US" dirty="0" err="1"/>
              <a:t>ansvar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söka</a:t>
            </a:r>
            <a:r>
              <a:rPr lang="en-US" dirty="0"/>
              <a:t> </a:t>
            </a:r>
            <a:r>
              <a:rPr lang="en-US" dirty="0" err="1"/>
              <a:t>lämpliga</a:t>
            </a:r>
            <a:r>
              <a:rPr lang="en-US" dirty="0"/>
              <a:t> </a:t>
            </a:r>
            <a:r>
              <a:rPr lang="en-US" dirty="0" err="1"/>
              <a:t>alternativa</a:t>
            </a:r>
            <a:r>
              <a:rPr lang="en-US" dirty="0"/>
              <a:t> </a:t>
            </a:r>
            <a:r>
              <a:rPr lang="en-US" dirty="0" err="1"/>
              <a:t>undervisnings</a:t>
            </a:r>
            <a:r>
              <a:rPr lang="en-US" dirty="0"/>
              <a:t>-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examinationsformer</a:t>
            </a:r>
            <a:r>
              <a:rPr lang="en-US" dirty="0"/>
              <a:t>. I den </a:t>
            </a:r>
            <a:r>
              <a:rPr lang="en-US" dirty="0" err="1"/>
              <a:t>mån</a:t>
            </a:r>
            <a:r>
              <a:rPr lang="en-US" dirty="0"/>
              <a:t> </a:t>
            </a:r>
            <a:r>
              <a:rPr lang="en-US" dirty="0" err="1"/>
              <a:t>avsteg</a:t>
            </a:r>
            <a:r>
              <a:rPr lang="en-US" dirty="0"/>
              <a:t> </a:t>
            </a:r>
            <a:r>
              <a:rPr lang="en-US" dirty="0" err="1"/>
              <a:t>från</a:t>
            </a:r>
            <a:r>
              <a:rPr lang="en-US" dirty="0"/>
              <a:t> </a:t>
            </a:r>
            <a:r>
              <a:rPr lang="en-US" dirty="0" err="1"/>
              <a:t>kursplan</a:t>
            </a:r>
            <a:r>
              <a:rPr lang="en-US" dirty="0"/>
              <a:t> </a:t>
            </a:r>
            <a:r>
              <a:rPr lang="en-US" dirty="0" err="1"/>
              <a:t>behöver</a:t>
            </a:r>
            <a:r>
              <a:rPr lang="en-US" dirty="0"/>
              <a:t> </a:t>
            </a:r>
            <a:r>
              <a:rPr lang="en-US" dirty="0" err="1"/>
              <a:t>göras</a:t>
            </a:r>
            <a:r>
              <a:rPr lang="en-US" dirty="0"/>
              <a:t>, till </a:t>
            </a:r>
            <a:r>
              <a:rPr lang="en-US" dirty="0" err="1"/>
              <a:t>exempel</a:t>
            </a:r>
            <a:r>
              <a:rPr lang="en-US" dirty="0"/>
              <a:t> </a:t>
            </a:r>
            <a:r>
              <a:rPr lang="en-US" dirty="0" err="1"/>
              <a:t>vad</a:t>
            </a:r>
            <a:r>
              <a:rPr lang="en-US" dirty="0"/>
              <a:t> </a:t>
            </a:r>
            <a:r>
              <a:rPr lang="en-US" dirty="0" err="1"/>
              <a:t>gäller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hitta</a:t>
            </a:r>
            <a:r>
              <a:rPr lang="en-US" dirty="0"/>
              <a:t> </a:t>
            </a:r>
            <a:r>
              <a:rPr lang="en-US" dirty="0" err="1"/>
              <a:t>nya</a:t>
            </a:r>
            <a:r>
              <a:rPr lang="en-US" dirty="0"/>
              <a:t> </a:t>
            </a:r>
            <a:r>
              <a:rPr lang="en-US" dirty="0" err="1"/>
              <a:t>examinationsformer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alternativ</a:t>
            </a:r>
            <a:r>
              <a:rPr lang="en-US" dirty="0"/>
              <a:t> till </a:t>
            </a:r>
            <a:r>
              <a:rPr lang="en-US" dirty="0" err="1"/>
              <a:t>obligatoriska</a:t>
            </a:r>
            <a:r>
              <a:rPr lang="en-US" dirty="0"/>
              <a:t> moment,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dessa</a:t>
            </a:r>
            <a:r>
              <a:rPr lang="en-US" dirty="0"/>
              <a:t> </a:t>
            </a:r>
            <a:r>
              <a:rPr lang="en-US" dirty="0" err="1"/>
              <a:t>beslutas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prefekt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prefekt</a:t>
            </a:r>
            <a:r>
              <a:rPr lang="en-US" dirty="0"/>
              <a:t> </a:t>
            </a:r>
            <a:r>
              <a:rPr lang="en-US" dirty="0" err="1"/>
              <a:t>delegerad</a:t>
            </a:r>
            <a:r>
              <a:rPr lang="en-US" dirty="0"/>
              <a:t> </a:t>
            </a:r>
            <a:r>
              <a:rPr lang="en-US" dirty="0" err="1"/>
              <a:t>beslutsfattare</a:t>
            </a:r>
            <a:r>
              <a:rPr lang="en-US" dirty="0"/>
              <a:t>. </a:t>
            </a:r>
            <a:r>
              <a:rPr lang="en-US" dirty="0" err="1"/>
              <a:t>Beslut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avsteg</a:t>
            </a:r>
            <a:r>
              <a:rPr lang="en-US" dirty="0"/>
              <a:t> </a:t>
            </a:r>
            <a:r>
              <a:rPr lang="en-US" dirty="0" err="1"/>
              <a:t>från</a:t>
            </a:r>
            <a:r>
              <a:rPr lang="en-US" dirty="0"/>
              <a:t> </a:t>
            </a:r>
            <a:r>
              <a:rPr lang="en-US" dirty="0" err="1"/>
              <a:t>kursplan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dokumenteras</a:t>
            </a:r>
            <a:r>
              <a:rPr lang="en-US" dirty="0"/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28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Vilka</a:t>
            </a:r>
            <a:r>
              <a:rPr lang="en-US" dirty="0"/>
              <a:t> </a:t>
            </a:r>
            <a:r>
              <a:rPr lang="en-US" dirty="0" err="1"/>
              <a:t>fler</a:t>
            </a:r>
            <a:r>
              <a:rPr lang="en-US" dirty="0"/>
              <a:t> </a:t>
            </a:r>
            <a:r>
              <a:rPr lang="en-US" dirty="0" err="1"/>
              <a:t>frågor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4272-7F51-4337-B704-357F433A00E2}" type="datetime1">
              <a:rPr lang="en-GB" smtClean="0"/>
              <a:pPr/>
              <a:t>14/05/2020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/Name Name, Institution or similar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0679388"/>
      </p:ext>
    </p:extLst>
  </p:cSld>
  <p:clrMapOvr>
    <a:masterClrMapping/>
  </p:clrMapOvr>
</p:sld>
</file>

<file path=ppt/theme/theme1.xml><?xml version="1.0" encoding="utf-8"?>
<a:theme xmlns:a="http://schemas.openxmlformats.org/drawingml/2006/main" name="SU Fir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BA8A0810-B398-114F-A328-CB4AAF11D153}" vid="{8C626221-8C0A-924F-9651-A5C61B5E2FF6}"/>
    </a:ext>
  </a:extLst>
</a:theme>
</file>

<file path=ppt/theme/theme2.xml><?xml version="1.0" encoding="utf-8"?>
<a:theme xmlns:a="http://schemas.openxmlformats.org/drawingml/2006/main" name="SU Crowns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BA8A0810-B398-114F-A328-CB4AAF11D153}" vid="{F4B2CB2E-5D9E-E349-9046-B72A042313D5}"/>
    </a:ext>
  </a:extLst>
</a:theme>
</file>

<file path=ppt/theme/theme3.xml><?xml version="1.0" encoding="utf-8"?>
<a:theme xmlns:a="http://schemas.openxmlformats.org/drawingml/2006/main" name="SU Olive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BA8A0810-B398-114F-A328-CB4AAF11D153}" vid="{A4EE040B-41F8-8748-90A3-3A8C2D1B9B5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 Fire</Template>
  <TotalTime>0</TotalTime>
  <Words>1339</Words>
  <Application>Microsoft Office PowerPoint</Application>
  <PresentationFormat>Bildspel på skärmen (4:3)</PresentationFormat>
  <Paragraphs>48</Paragraphs>
  <Slides>16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Arial</vt:lpstr>
      <vt:lpstr>Calibri</vt:lpstr>
      <vt:lpstr>Verdana</vt:lpstr>
      <vt:lpstr>SU Fire</vt:lpstr>
      <vt:lpstr>SU Crowns</vt:lpstr>
      <vt:lpstr>SU Olive</vt:lpstr>
      <vt:lpstr>Rättssäker examination Juridiska och pedagogiska dimensioner</vt:lpstr>
      <vt:lpstr>Överblick</vt:lpstr>
      <vt:lpstr>Något att hålla i!</vt:lpstr>
      <vt:lpstr>Grupptentamen</vt:lpstr>
      <vt:lpstr>Grupptentamen</vt:lpstr>
      <vt:lpstr>Grupptentamen </vt:lpstr>
      <vt:lpstr>Val av examinationsplattform</vt:lpstr>
      <vt:lpstr>Val av examinationsplattform</vt:lpstr>
      <vt:lpstr>Val av examinationsplattform</vt:lpstr>
      <vt:lpstr>Muntlig examination </vt:lpstr>
      <vt:lpstr>Muntlig examination </vt:lpstr>
      <vt:lpstr>Muntlig examination </vt:lpstr>
      <vt:lpstr>Examination av praktiska kunskaper </vt:lpstr>
      <vt:lpstr>PowerPoint-presentation</vt:lpstr>
      <vt:lpstr>PowerPoint-presentation</vt:lpstr>
      <vt:lpstr>Vilka fler frågor finns?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 User</dc:creator>
  <cp:lastModifiedBy>Annelie Gunnerstad</cp:lastModifiedBy>
  <cp:revision>10</cp:revision>
  <cp:lastPrinted>2020-05-12T07:00:34Z</cp:lastPrinted>
  <dcterms:created xsi:type="dcterms:W3CDTF">2020-05-12T06:09:51Z</dcterms:created>
  <dcterms:modified xsi:type="dcterms:W3CDTF">2020-05-14T10:02:36Z</dcterms:modified>
</cp:coreProperties>
</file>